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4013" r:id="rId1"/>
  </p:sldMasterIdLst>
  <p:notesMasterIdLst>
    <p:notesMasterId r:id="rId36"/>
  </p:notesMasterIdLst>
  <p:handoutMasterIdLst>
    <p:handoutMasterId r:id="rId37"/>
  </p:handoutMasterIdLst>
  <p:sldIdLst>
    <p:sldId id="588" r:id="rId2"/>
    <p:sldId id="580" r:id="rId3"/>
    <p:sldId id="632" r:id="rId4"/>
    <p:sldId id="570" r:id="rId5"/>
    <p:sldId id="635" r:id="rId6"/>
    <p:sldId id="630" r:id="rId7"/>
    <p:sldId id="639" r:id="rId8"/>
    <p:sldId id="638" r:id="rId9"/>
    <p:sldId id="567" r:id="rId10"/>
    <p:sldId id="585" r:id="rId11"/>
    <p:sldId id="591" r:id="rId12"/>
    <p:sldId id="626" r:id="rId13"/>
    <p:sldId id="603" r:id="rId14"/>
    <p:sldId id="608" r:id="rId15"/>
    <p:sldId id="604" r:id="rId16"/>
    <p:sldId id="606" r:id="rId17"/>
    <p:sldId id="605" r:id="rId18"/>
    <p:sldId id="609" r:id="rId19"/>
    <p:sldId id="610" r:id="rId20"/>
    <p:sldId id="611" r:id="rId21"/>
    <p:sldId id="612" r:id="rId22"/>
    <p:sldId id="613" r:id="rId23"/>
    <p:sldId id="615" r:id="rId24"/>
    <p:sldId id="614" r:id="rId25"/>
    <p:sldId id="616" r:id="rId26"/>
    <p:sldId id="617" r:id="rId27"/>
    <p:sldId id="619" r:id="rId28"/>
    <p:sldId id="620" r:id="rId29"/>
    <p:sldId id="621" r:id="rId30"/>
    <p:sldId id="622" r:id="rId31"/>
    <p:sldId id="623" r:id="rId32"/>
    <p:sldId id="624" r:id="rId33"/>
    <p:sldId id="627" r:id="rId34"/>
    <p:sldId id="642" r:id="rId35"/>
  </p:sldIdLst>
  <p:sldSz cx="9906000" cy="6858000" type="A4"/>
  <p:notesSz cx="7010400" cy="9296400"/>
  <p:defaultTextStyle>
    <a:defPPr>
      <a:defRPr lang="id-ID"/>
    </a:defPPr>
    <a:lvl1pPr algn="l" rtl="0" fontAlgn="base">
      <a:spcBef>
        <a:spcPct val="0"/>
      </a:spcBef>
      <a:spcAft>
        <a:spcPct val="0"/>
      </a:spcAft>
      <a:defRPr kern="1200">
        <a:solidFill>
          <a:schemeClr val="tx1"/>
        </a:solidFill>
        <a:latin typeface="Arial" pitchFamily="34" charset="0"/>
        <a:ea typeface="+mn-ea"/>
        <a:cs typeface="Arial" pitchFamily="34" charset="0"/>
      </a:defRPr>
    </a:lvl1pPr>
    <a:lvl2pPr marL="457200" algn="l" rtl="0" fontAlgn="base">
      <a:spcBef>
        <a:spcPct val="0"/>
      </a:spcBef>
      <a:spcAft>
        <a:spcPct val="0"/>
      </a:spcAft>
      <a:defRPr kern="1200">
        <a:solidFill>
          <a:schemeClr val="tx1"/>
        </a:solidFill>
        <a:latin typeface="Arial" pitchFamily="34" charset="0"/>
        <a:ea typeface="+mn-ea"/>
        <a:cs typeface="Arial" pitchFamily="34" charset="0"/>
      </a:defRPr>
    </a:lvl2pPr>
    <a:lvl3pPr marL="914400" algn="l" rtl="0" fontAlgn="base">
      <a:spcBef>
        <a:spcPct val="0"/>
      </a:spcBef>
      <a:spcAft>
        <a:spcPct val="0"/>
      </a:spcAft>
      <a:defRPr kern="1200">
        <a:solidFill>
          <a:schemeClr val="tx1"/>
        </a:solidFill>
        <a:latin typeface="Arial" pitchFamily="34" charset="0"/>
        <a:ea typeface="+mn-ea"/>
        <a:cs typeface="Arial" pitchFamily="34" charset="0"/>
      </a:defRPr>
    </a:lvl3pPr>
    <a:lvl4pPr marL="1371600" algn="l" rtl="0" fontAlgn="base">
      <a:spcBef>
        <a:spcPct val="0"/>
      </a:spcBef>
      <a:spcAft>
        <a:spcPct val="0"/>
      </a:spcAft>
      <a:defRPr kern="1200">
        <a:solidFill>
          <a:schemeClr val="tx1"/>
        </a:solidFill>
        <a:latin typeface="Arial" pitchFamily="34" charset="0"/>
        <a:ea typeface="+mn-ea"/>
        <a:cs typeface="Arial" pitchFamily="34" charset="0"/>
      </a:defRPr>
    </a:lvl4pPr>
    <a:lvl5pPr marL="1828800" algn="l" rtl="0" fontAlgn="base">
      <a:spcBef>
        <a:spcPct val="0"/>
      </a:spcBef>
      <a:spcAft>
        <a:spcPct val="0"/>
      </a:spcAft>
      <a:defRPr kern="1200">
        <a:solidFill>
          <a:schemeClr val="tx1"/>
        </a:solidFill>
        <a:latin typeface="Arial" pitchFamily="34" charset="0"/>
        <a:ea typeface="+mn-ea"/>
        <a:cs typeface="Arial" pitchFamily="34" charset="0"/>
      </a:defRPr>
    </a:lvl5pPr>
    <a:lvl6pPr marL="2286000" algn="l" defTabSz="914400" rtl="0" eaLnBrk="1" latinLnBrk="0" hangingPunct="1">
      <a:defRPr kern="1200">
        <a:solidFill>
          <a:schemeClr val="tx1"/>
        </a:solidFill>
        <a:latin typeface="Arial" pitchFamily="34" charset="0"/>
        <a:ea typeface="+mn-ea"/>
        <a:cs typeface="Arial" pitchFamily="34" charset="0"/>
      </a:defRPr>
    </a:lvl6pPr>
    <a:lvl7pPr marL="2743200" algn="l" defTabSz="914400" rtl="0" eaLnBrk="1" latinLnBrk="0" hangingPunct="1">
      <a:defRPr kern="1200">
        <a:solidFill>
          <a:schemeClr val="tx1"/>
        </a:solidFill>
        <a:latin typeface="Arial" pitchFamily="34" charset="0"/>
        <a:ea typeface="+mn-ea"/>
        <a:cs typeface="Arial" pitchFamily="34" charset="0"/>
      </a:defRPr>
    </a:lvl7pPr>
    <a:lvl8pPr marL="3200400" algn="l" defTabSz="914400" rtl="0" eaLnBrk="1" latinLnBrk="0" hangingPunct="1">
      <a:defRPr kern="1200">
        <a:solidFill>
          <a:schemeClr val="tx1"/>
        </a:solidFill>
        <a:latin typeface="Arial" pitchFamily="34" charset="0"/>
        <a:ea typeface="+mn-ea"/>
        <a:cs typeface="Arial" pitchFamily="34" charset="0"/>
      </a:defRPr>
    </a:lvl8pPr>
    <a:lvl9pPr marL="3657600" algn="l" defTabSz="914400" rtl="0" eaLnBrk="1" latinLnBrk="0" hangingPunct="1">
      <a:defRPr kern="1200">
        <a:solidFill>
          <a:schemeClr val="tx1"/>
        </a:solidFill>
        <a:latin typeface="Arial" pitchFamily="34"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guide id="3" pos="31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000"/>
    <a:srgbClr val="0033CC"/>
    <a:srgbClr val="CCFFFF"/>
    <a:srgbClr val="040546"/>
    <a:srgbClr val="4F81BD"/>
    <a:srgbClr val="102B65"/>
    <a:srgbClr val="17375E"/>
    <a:srgbClr val="05102E"/>
    <a:srgbClr val="00035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16D9F66E-5EB9-4882-86FB-DCBF35E3C3E4}" styleName="Medium Style 4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71" autoAdjust="0"/>
    <p:restoredTop sz="93190" autoAdjust="0"/>
  </p:normalViewPr>
  <p:slideViewPr>
    <p:cSldViewPr>
      <p:cViewPr varScale="1">
        <p:scale>
          <a:sx n="69" d="100"/>
          <a:sy n="69" d="100"/>
        </p:scale>
        <p:origin x="1272" y="72"/>
      </p:cViewPr>
      <p:guideLst>
        <p:guide orient="horz" pos="2160"/>
        <p:guide pos="2880"/>
        <p:guide pos="312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8" d="100"/>
        <a:sy n="68"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handoutMaster" Target="handoutMasters/handout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87887" tIns="43943" rIns="87887" bIns="43943" rtlCol="0"/>
          <a:lstStyle>
            <a:lvl1pPr algn="l">
              <a:defRPr sz="1200">
                <a:latin typeface="Arial" charset="0"/>
                <a:cs typeface="Arial" charset="0"/>
              </a:defRPr>
            </a:lvl1pPr>
          </a:lstStyle>
          <a:p>
            <a:pPr>
              <a:defRPr/>
            </a:pPr>
            <a:endParaRPr lang="id-ID"/>
          </a:p>
        </p:txBody>
      </p:sp>
      <p:sp>
        <p:nvSpPr>
          <p:cNvPr id="3" name="Date Placeholder 2"/>
          <p:cNvSpPr>
            <a:spLocks noGrp="1"/>
          </p:cNvSpPr>
          <p:nvPr>
            <p:ph type="dt" sz="quarter" idx="1"/>
          </p:nvPr>
        </p:nvSpPr>
        <p:spPr>
          <a:xfrm>
            <a:off x="3970338" y="0"/>
            <a:ext cx="3038475" cy="465138"/>
          </a:xfrm>
          <a:prstGeom prst="rect">
            <a:avLst/>
          </a:prstGeom>
        </p:spPr>
        <p:txBody>
          <a:bodyPr vert="horz" lIns="87887" tIns="43943" rIns="87887" bIns="43943" rtlCol="0"/>
          <a:lstStyle>
            <a:lvl1pPr algn="r">
              <a:defRPr sz="1200">
                <a:latin typeface="Arial" charset="0"/>
                <a:cs typeface="Arial" charset="0"/>
              </a:defRPr>
            </a:lvl1pPr>
          </a:lstStyle>
          <a:p>
            <a:pPr>
              <a:defRPr/>
            </a:pPr>
            <a:endParaRPr lang="id-ID"/>
          </a:p>
        </p:txBody>
      </p:sp>
      <p:sp>
        <p:nvSpPr>
          <p:cNvPr id="4" name="Footer Placeholder 3"/>
          <p:cNvSpPr>
            <a:spLocks noGrp="1"/>
          </p:cNvSpPr>
          <p:nvPr>
            <p:ph type="ftr" sz="quarter" idx="2"/>
          </p:nvPr>
        </p:nvSpPr>
        <p:spPr>
          <a:xfrm>
            <a:off x="0" y="8829675"/>
            <a:ext cx="3038475" cy="465138"/>
          </a:xfrm>
          <a:prstGeom prst="rect">
            <a:avLst/>
          </a:prstGeom>
        </p:spPr>
        <p:txBody>
          <a:bodyPr vert="horz" lIns="87887" tIns="43943" rIns="87887" bIns="43943" rtlCol="0" anchor="b"/>
          <a:lstStyle>
            <a:lvl1pPr algn="l">
              <a:defRPr sz="1200">
                <a:latin typeface="Arial" charset="0"/>
                <a:cs typeface="Arial" charset="0"/>
              </a:defRPr>
            </a:lvl1pPr>
          </a:lstStyle>
          <a:p>
            <a:pPr>
              <a:defRPr/>
            </a:pPr>
            <a:r>
              <a:rPr lang="nn-NO" smtClean="0"/>
              <a:t>Tata Nilai Budaya Sleman, Maret 2020</a:t>
            </a:r>
            <a:endParaRPr lang="id-ID"/>
          </a:p>
        </p:txBody>
      </p:sp>
      <p:sp>
        <p:nvSpPr>
          <p:cNvPr id="5" name="Slide Number Placeholder 4"/>
          <p:cNvSpPr>
            <a:spLocks noGrp="1"/>
          </p:cNvSpPr>
          <p:nvPr>
            <p:ph type="sldNum" sz="quarter" idx="3"/>
          </p:nvPr>
        </p:nvSpPr>
        <p:spPr>
          <a:xfrm>
            <a:off x="3970338" y="8829675"/>
            <a:ext cx="3038475" cy="465138"/>
          </a:xfrm>
          <a:prstGeom prst="rect">
            <a:avLst/>
          </a:prstGeom>
        </p:spPr>
        <p:txBody>
          <a:bodyPr vert="horz" lIns="87887" tIns="43943" rIns="87887" bIns="43943" rtlCol="0" anchor="b"/>
          <a:lstStyle>
            <a:lvl1pPr algn="r">
              <a:defRPr sz="1200">
                <a:latin typeface="Arial" charset="0"/>
                <a:cs typeface="Arial" charset="0"/>
              </a:defRPr>
            </a:lvl1pPr>
          </a:lstStyle>
          <a:p>
            <a:pPr>
              <a:defRPr/>
            </a:pPr>
            <a:fld id="{89A5085E-7714-4D90-980E-C6C83F9A2717}" type="slidenum">
              <a:rPr lang="id-ID"/>
              <a:pPr>
                <a:defRPr/>
              </a:pPr>
              <a:t>‹#›</a:t>
            </a:fld>
            <a:endParaRPr lang="id-ID"/>
          </a:p>
        </p:txBody>
      </p:sp>
    </p:spTree>
    <p:extLst>
      <p:ext uri="{BB962C8B-B14F-4D97-AF65-F5344CB8AC3E}">
        <p14:creationId xmlns:p14="http://schemas.microsoft.com/office/powerpoint/2010/main" val="920218788"/>
      </p:ext>
    </p:extLst>
  </p:cSld>
  <p:clrMap bg1="lt1" tx1="dk1" bg2="lt2" tx2="dk2" accent1="accent1" accent2="accent2" accent3="accent3" accent4="accent4" accent5="accent5" accent6="accent6" hlink="hlink" folHlink="folHlink"/>
  <p:hf hd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87887" tIns="43943" rIns="87887" bIns="43943" rtlCol="0"/>
          <a:lstStyle>
            <a:lvl1pPr algn="l" fontAlgn="auto">
              <a:spcBef>
                <a:spcPts val="0"/>
              </a:spcBef>
              <a:spcAft>
                <a:spcPts val="0"/>
              </a:spcAft>
              <a:defRPr sz="1200">
                <a:latin typeface="+mn-lt"/>
                <a:cs typeface="+mn-cs"/>
              </a:defRPr>
            </a:lvl1pPr>
          </a:lstStyle>
          <a:p>
            <a:pPr>
              <a:defRPr/>
            </a:pPr>
            <a:endParaRPr lang="id-ID"/>
          </a:p>
        </p:txBody>
      </p:sp>
      <p:sp>
        <p:nvSpPr>
          <p:cNvPr id="3" name="Date Placeholder 2"/>
          <p:cNvSpPr>
            <a:spLocks noGrp="1"/>
          </p:cNvSpPr>
          <p:nvPr>
            <p:ph type="dt" idx="1"/>
          </p:nvPr>
        </p:nvSpPr>
        <p:spPr>
          <a:xfrm>
            <a:off x="3970338" y="0"/>
            <a:ext cx="3038475" cy="465138"/>
          </a:xfrm>
          <a:prstGeom prst="rect">
            <a:avLst/>
          </a:prstGeom>
        </p:spPr>
        <p:txBody>
          <a:bodyPr vert="horz" lIns="87887" tIns="43943" rIns="87887" bIns="43943" rtlCol="0"/>
          <a:lstStyle>
            <a:lvl1pPr algn="r" fontAlgn="auto">
              <a:spcBef>
                <a:spcPts val="0"/>
              </a:spcBef>
              <a:spcAft>
                <a:spcPts val="0"/>
              </a:spcAft>
              <a:defRPr sz="1200">
                <a:latin typeface="+mn-lt"/>
                <a:cs typeface="+mn-cs"/>
              </a:defRPr>
            </a:lvl1pPr>
          </a:lstStyle>
          <a:p>
            <a:pPr>
              <a:defRPr/>
            </a:pPr>
            <a:endParaRPr lang="id-ID"/>
          </a:p>
        </p:txBody>
      </p:sp>
      <p:sp>
        <p:nvSpPr>
          <p:cNvPr id="4" name="Slide Image Placeholder 3"/>
          <p:cNvSpPr>
            <a:spLocks noGrp="1" noRot="1" noChangeAspect="1"/>
          </p:cNvSpPr>
          <p:nvPr>
            <p:ph type="sldImg" idx="2"/>
          </p:nvPr>
        </p:nvSpPr>
        <p:spPr>
          <a:xfrm>
            <a:off x="989013" y="698500"/>
            <a:ext cx="5032375" cy="3484563"/>
          </a:xfrm>
          <a:prstGeom prst="rect">
            <a:avLst/>
          </a:prstGeom>
          <a:noFill/>
          <a:ln w="12700">
            <a:solidFill>
              <a:prstClr val="black"/>
            </a:solidFill>
          </a:ln>
        </p:spPr>
        <p:txBody>
          <a:bodyPr vert="horz" lIns="87887" tIns="43943" rIns="87887" bIns="43943" rtlCol="0" anchor="ctr"/>
          <a:lstStyle/>
          <a:p>
            <a:pPr lvl="0"/>
            <a:endParaRPr lang="id-ID" noProof="0"/>
          </a:p>
        </p:txBody>
      </p:sp>
      <p:sp>
        <p:nvSpPr>
          <p:cNvPr id="5" name="Notes Placeholder 4"/>
          <p:cNvSpPr>
            <a:spLocks noGrp="1"/>
          </p:cNvSpPr>
          <p:nvPr>
            <p:ph type="body" sz="quarter" idx="3"/>
          </p:nvPr>
        </p:nvSpPr>
        <p:spPr>
          <a:xfrm>
            <a:off x="701675" y="4416425"/>
            <a:ext cx="5607050" cy="4183063"/>
          </a:xfrm>
          <a:prstGeom prst="rect">
            <a:avLst/>
          </a:prstGeom>
        </p:spPr>
        <p:txBody>
          <a:bodyPr vert="horz" lIns="87887" tIns="43943" rIns="87887" bIns="43943"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id-ID" noProof="0"/>
          </a:p>
        </p:txBody>
      </p:sp>
      <p:sp>
        <p:nvSpPr>
          <p:cNvPr id="6" name="Footer Placeholder 5"/>
          <p:cNvSpPr>
            <a:spLocks noGrp="1"/>
          </p:cNvSpPr>
          <p:nvPr>
            <p:ph type="ftr" sz="quarter" idx="4"/>
          </p:nvPr>
        </p:nvSpPr>
        <p:spPr>
          <a:xfrm>
            <a:off x="0" y="8829675"/>
            <a:ext cx="3038475" cy="465138"/>
          </a:xfrm>
          <a:prstGeom prst="rect">
            <a:avLst/>
          </a:prstGeom>
        </p:spPr>
        <p:txBody>
          <a:bodyPr vert="horz" lIns="87887" tIns="43943" rIns="87887" bIns="43943" rtlCol="0" anchor="b"/>
          <a:lstStyle>
            <a:lvl1pPr algn="l" fontAlgn="auto">
              <a:spcBef>
                <a:spcPts val="0"/>
              </a:spcBef>
              <a:spcAft>
                <a:spcPts val="0"/>
              </a:spcAft>
              <a:defRPr sz="1200">
                <a:latin typeface="+mn-lt"/>
                <a:cs typeface="+mn-cs"/>
              </a:defRPr>
            </a:lvl1pPr>
          </a:lstStyle>
          <a:p>
            <a:pPr>
              <a:defRPr/>
            </a:pPr>
            <a:r>
              <a:rPr lang="nn-NO" smtClean="0"/>
              <a:t>Tata Nilai Budaya Sleman, Maret 2020</a:t>
            </a:r>
            <a:endParaRPr lang="id-ID"/>
          </a:p>
        </p:txBody>
      </p:sp>
      <p:sp>
        <p:nvSpPr>
          <p:cNvPr id="7" name="Slide Number Placeholder 6"/>
          <p:cNvSpPr>
            <a:spLocks noGrp="1"/>
          </p:cNvSpPr>
          <p:nvPr>
            <p:ph type="sldNum" sz="quarter" idx="5"/>
          </p:nvPr>
        </p:nvSpPr>
        <p:spPr>
          <a:xfrm>
            <a:off x="3970338" y="8829675"/>
            <a:ext cx="3038475" cy="465138"/>
          </a:xfrm>
          <a:prstGeom prst="rect">
            <a:avLst/>
          </a:prstGeom>
        </p:spPr>
        <p:txBody>
          <a:bodyPr vert="horz" lIns="87887" tIns="43943" rIns="87887" bIns="43943" rtlCol="0" anchor="b"/>
          <a:lstStyle>
            <a:lvl1pPr algn="r" fontAlgn="auto">
              <a:spcBef>
                <a:spcPts val="0"/>
              </a:spcBef>
              <a:spcAft>
                <a:spcPts val="0"/>
              </a:spcAft>
              <a:defRPr sz="1200">
                <a:latin typeface="+mn-lt"/>
                <a:cs typeface="+mn-cs"/>
              </a:defRPr>
            </a:lvl1pPr>
          </a:lstStyle>
          <a:p>
            <a:pPr>
              <a:defRPr/>
            </a:pPr>
            <a:fld id="{1568BB15-A537-446C-B508-0A6F8F08B4FD}" type="slidenum">
              <a:rPr lang="id-ID"/>
              <a:pPr>
                <a:defRPr/>
              </a:pPr>
              <a:t>‹#›</a:t>
            </a:fld>
            <a:endParaRPr lang="id-ID"/>
          </a:p>
        </p:txBody>
      </p:sp>
    </p:spTree>
    <p:extLst>
      <p:ext uri="{BB962C8B-B14F-4D97-AF65-F5344CB8AC3E}">
        <p14:creationId xmlns:p14="http://schemas.microsoft.com/office/powerpoint/2010/main" val="1397482477"/>
      </p:ext>
    </p:extLst>
  </p:cSld>
  <p:clrMap bg1="lt1" tx1="dk1" bg2="lt2" tx2="dk2" accent1="accent1" accent2="accent2" accent3="accent3" accent4="accent4" accent5="accent5" accent6="accent6" hlink="hlink" folHlink="folHlink"/>
  <p:hf hdr="0"/>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Date Placeholder 3"/>
          <p:cNvSpPr>
            <a:spLocks noGrp="1"/>
          </p:cNvSpPr>
          <p:nvPr>
            <p:ph type="dt" idx="10"/>
          </p:nvPr>
        </p:nvSpPr>
        <p:spPr/>
        <p:txBody>
          <a:bodyPr/>
          <a:lstStyle/>
          <a:p>
            <a:pPr>
              <a:defRPr/>
            </a:pPr>
            <a:endParaRPr lang="id-ID"/>
          </a:p>
        </p:txBody>
      </p:sp>
      <p:sp>
        <p:nvSpPr>
          <p:cNvPr id="5" name="Slide Number Placeholder 4"/>
          <p:cNvSpPr>
            <a:spLocks noGrp="1"/>
          </p:cNvSpPr>
          <p:nvPr>
            <p:ph type="sldNum" sz="quarter" idx="11"/>
          </p:nvPr>
        </p:nvSpPr>
        <p:spPr/>
        <p:txBody>
          <a:bodyPr/>
          <a:lstStyle/>
          <a:p>
            <a:pPr>
              <a:defRPr/>
            </a:pPr>
            <a:fld id="{1568BB15-A537-446C-B508-0A6F8F08B4FD}" type="slidenum">
              <a:rPr lang="id-ID" smtClean="0"/>
              <a:pPr>
                <a:defRPr/>
              </a:pPr>
              <a:t>1</a:t>
            </a:fld>
            <a:endParaRPr lang="id-ID"/>
          </a:p>
        </p:txBody>
      </p:sp>
      <p:sp>
        <p:nvSpPr>
          <p:cNvPr id="6" name="Footer Placeholder 5"/>
          <p:cNvSpPr>
            <a:spLocks noGrp="1"/>
          </p:cNvSpPr>
          <p:nvPr>
            <p:ph type="ftr" sz="quarter" idx="12"/>
          </p:nvPr>
        </p:nvSpPr>
        <p:spPr/>
        <p:txBody>
          <a:bodyPr/>
          <a:lstStyle/>
          <a:p>
            <a:pPr>
              <a:defRPr/>
            </a:pPr>
            <a:r>
              <a:rPr lang="nn-NO" smtClean="0"/>
              <a:t>Tata Nilai Budaya Sleman, Maret 2020</a:t>
            </a:r>
            <a:endParaRPr lang="id-ID"/>
          </a:p>
        </p:txBody>
      </p:sp>
    </p:spTree>
    <p:extLst>
      <p:ext uri="{BB962C8B-B14F-4D97-AF65-F5344CB8AC3E}">
        <p14:creationId xmlns:p14="http://schemas.microsoft.com/office/powerpoint/2010/main" val="304170867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bwMode="auto">
          <a:xfrm>
            <a:off x="989013" y="698500"/>
            <a:ext cx="5032375" cy="3484563"/>
          </a:xfrm>
          <a:noFill/>
          <a:ln>
            <a:solidFill>
              <a:srgbClr val="000000"/>
            </a:solidFill>
            <a:miter lim="800000"/>
            <a:headEnd/>
            <a:tailEnd/>
          </a:ln>
        </p:spPr>
      </p:sp>
      <p:sp>
        <p:nvSpPr>
          <p:cNvPr id="4813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id-ID" dirty="0" smtClean="0"/>
          </a:p>
        </p:txBody>
      </p:sp>
      <p:sp>
        <p:nvSpPr>
          <p:cNvPr id="41988" name="Slide Number Placeholder 3"/>
          <p:cNvSpPr>
            <a:spLocks noGrp="1"/>
          </p:cNvSpPr>
          <p:nvPr>
            <p:ph type="sldNum" sz="quarter" idx="5"/>
          </p:nvPr>
        </p:nvSpPr>
        <p:spPr bwMode="auto">
          <a:ln>
            <a:miter lim="800000"/>
            <a:headEnd/>
            <a:tailEnd/>
          </a:ln>
        </p:spPr>
        <p:txBody>
          <a:bodyPr/>
          <a:lstStyle/>
          <a:p>
            <a:fld id="{6E75D65D-9FBA-44E9-B0CF-D4E4B08E77F9}" type="slidenum">
              <a:rPr lang="en-US"/>
              <a:pPr/>
              <a:t>2</a:t>
            </a:fld>
            <a:endParaRPr lang="en-US" dirty="0"/>
          </a:p>
        </p:txBody>
      </p:sp>
      <p:sp>
        <p:nvSpPr>
          <p:cNvPr id="5" name="Date Placeholder 4"/>
          <p:cNvSpPr>
            <a:spLocks noGrp="1"/>
          </p:cNvSpPr>
          <p:nvPr>
            <p:ph type="dt" idx="10"/>
          </p:nvPr>
        </p:nvSpPr>
        <p:spPr/>
        <p:txBody>
          <a:bodyPr/>
          <a:lstStyle/>
          <a:p>
            <a:pPr>
              <a:defRPr/>
            </a:pPr>
            <a:endParaRPr lang="id-ID"/>
          </a:p>
        </p:txBody>
      </p:sp>
      <p:sp>
        <p:nvSpPr>
          <p:cNvPr id="6" name="Footer Placeholder 5"/>
          <p:cNvSpPr>
            <a:spLocks noGrp="1"/>
          </p:cNvSpPr>
          <p:nvPr>
            <p:ph type="ftr" sz="quarter" idx="11"/>
          </p:nvPr>
        </p:nvSpPr>
        <p:spPr/>
        <p:txBody>
          <a:bodyPr/>
          <a:lstStyle/>
          <a:p>
            <a:pPr>
              <a:defRPr/>
            </a:pPr>
            <a:r>
              <a:rPr lang="nn-NO" smtClean="0"/>
              <a:t>Tata Nilai Budaya Sleman, Maret 2020</a:t>
            </a:r>
            <a:endParaRPr lang="id-ID"/>
          </a:p>
        </p:txBody>
      </p:sp>
    </p:spTree>
    <p:extLst>
      <p:ext uri="{BB962C8B-B14F-4D97-AF65-F5344CB8AC3E}">
        <p14:creationId xmlns:p14="http://schemas.microsoft.com/office/powerpoint/2010/main" val="365173409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Date Placeholder 3"/>
          <p:cNvSpPr>
            <a:spLocks noGrp="1"/>
          </p:cNvSpPr>
          <p:nvPr>
            <p:ph type="dt" idx="10"/>
          </p:nvPr>
        </p:nvSpPr>
        <p:spPr/>
        <p:txBody>
          <a:bodyPr/>
          <a:lstStyle/>
          <a:p>
            <a:pPr>
              <a:defRPr/>
            </a:pPr>
            <a:endParaRPr lang="id-ID"/>
          </a:p>
        </p:txBody>
      </p:sp>
      <p:sp>
        <p:nvSpPr>
          <p:cNvPr id="5" name="Footer Placeholder 4"/>
          <p:cNvSpPr>
            <a:spLocks noGrp="1"/>
          </p:cNvSpPr>
          <p:nvPr>
            <p:ph type="ftr" sz="quarter" idx="11"/>
          </p:nvPr>
        </p:nvSpPr>
        <p:spPr/>
        <p:txBody>
          <a:bodyPr/>
          <a:lstStyle/>
          <a:p>
            <a:pPr>
              <a:defRPr/>
            </a:pPr>
            <a:r>
              <a:rPr lang="nn-NO" smtClean="0"/>
              <a:t>Tata Nilai Budaya Sleman, Maret 2020</a:t>
            </a:r>
            <a:endParaRPr lang="id-ID"/>
          </a:p>
        </p:txBody>
      </p:sp>
      <p:sp>
        <p:nvSpPr>
          <p:cNvPr id="6" name="Slide Number Placeholder 5"/>
          <p:cNvSpPr>
            <a:spLocks noGrp="1"/>
          </p:cNvSpPr>
          <p:nvPr>
            <p:ph type="sldNum" sz="quarter" idx="12"/>
          </p:nvPr>
        </p:nvSpPr>
        <p:spPr/>
        <p:txBody>
          <a:bodyPr/>
          <a:lstStyle/>
          <a:p>
            <a:pPr>
              <a:defRPr/>
            </a:pPr>
            <a:fld id="{1568BB15-A537-446C-B508-0A6F8F08B4FD}" type="slidenum">
              <a:rPr lang="id-ID" smtClean="0"/>
              <a:pPr>
                <a:defRPr/>
              </a:pPr>
              <a:t>5</a:t>
            </a:fld>
            <a:endParaRPr lang="id-ID"/>
          </a:p>
        </p:txBody>
      </p:sp>
    </p:spTree>
    <p:extLst>
      <p:ext uri="{BB962C8B-B14F-4D97-AF65-F5344CB8AC3E}">
        <p14:creationId xmlns:p14="http://schemas.microsoft.com/office/powerpoint/2010/main" val="37032867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Date Placeholder 3"/>
          <p:cNvSpPr>
            <a:spLocks noGrp="1"/>
          </p:cNvSpPr>
          <p:nvPr>
            <p:ph type="dt" idx="10"/>
          </p:nvPr>
        </p:nvSpPr>
        <p:spPr/>
        <p:txBody>
          <a:bodyPr/>
          <a:lstStyle/>
          <a:p>
            <a:pPr>
              <a:defRPr/>
            </a:pPr>
            <a:endParaRPr lang="id-ID"/>
          </a:p>
        </p:txBody>
      </p:sp>
      <p:sp>
        <p:nvSpPr>
          <p:cNvPr id="5" name="Footer Placeholder 4"/>
          <p:cNvSpPr>
            <a:spLocks noGrp="1"/>
          </p:cNvSpPr>
          <p:nvPr>
            <p:ph type="ftr" sz="quarter" idx="11"/>
          </p:nvPr>
        </p:nvSpPr>
        <p:spPr/>
        <p:txBody>
          <a:bodyPr/>
          <a:lstStyle/>
          <a:p>
            <a:pPr>
              <a:defRPr/>
            </a:pPr>
            <a:r>
              <a:rPr lang="nn-NO" smtClean="0"/>
              <a:t>Tata Nilai Budaya Sleman, Maret 2020</a:t>
            </a:r>
            <a:endParaRPr lang="id-ID"/>
          </a:p>
        </p:txBody>
      </p:sp>
      <p:sp>
        <p:nvSpPr>
          <p:cNvPr id="6" name="Slide Number Placeholder 5"/>
          <p:cNvSpPr>
            <a:spLocks noGrp="1"/>
          </p:cNvSpPr>
          <p:nvPr>
            <p:ph type="sldNum" sz="quarter" idx="12"/>
          </p:nvPr>
        </p:nvSpPr>
        <p:spPr/>
        <p:txBody>
          <a:bodyPr/>
          <a:lstStyle/>
          <a:p>
            <a:pPr>
              <a:defRPr/>
            </a:pPr>
            <a:fld id="{1568BB15-A537-446C-B508-0A6F8F08B4FD}" type="slidenum">
              <a:rPr lang="id-ID" smtClean="0"/>
              <a:pPr>
                <a:defRPr/>
              </a:pPr>
              <a:t>6</a:t>
            </a:fld>
            <a:endParaRPr lang="id-ID"/>
          </a:p>
        </p:txBody>
      </p:sp>
    </p:spTree>
    <p:extLst>
      <p:ext uri="{BB962C8B-B14F-4D97-AF65-F5344CB8AC3E}">
        <p14:creationId xmlns:p14="http://schemas.microsoft.com/office/powerpoint/2010/main" val="221120639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Date Placeholder 3"/>
          <p:cNvSpPr>
            <a:spLocks noGrp="1"/>
          </p:cNvSpPr>
          <p:nvPr>
            <p:ph type="dt" idx="10"/>
          </p:nvPr>
        </p:nvSpPr>
        <p:spPr/>
        <p:txBody>
          <a:bodyPr/>
          <a:lstStyle/>
          <a:p>
            <a:pPr>
              <a:defRPr/>
            </a:pPr>
            <a:endParaRPr lang="id-ID"/>
          </a:p>
        </p:txBody>
      </p:sp>
      <p:sp>
        <p:nvSpPr>
          <p:cNvPr id="5" name="Footer Placeholder 4"/>
          <p:cNvSpPr>
            <a:spLocks noGrp="1"/>
          </p:cNvSpPr>
          <p:nvPr>
            <p:ph type="ftr" sz="quarter" idx="11"/>
          </p:nvPr>
        </p:nvSpPr>
        <p:spPr/>
        <p:txBody>
          <a:bodyPr/>
          <a:lstStyle/>
          <a:p>
            <a:pPr>
              <a:defRPr/>
            </a:pPr>
            <a:r>
              <a:rPr lang="nn-NO" smtClean="0"/>
              <a:t>Tata Nilai Budaya Sleman, Maret 2020</a:t>
            </a:r>
            <a:endParaRPr lang="id-ID"/>
          </a:p>
        </p:txBody>
      </p:sp>
      <p:sp>
        <p:nvSpPr>
          <p:cNvPr id="6" name="Slide Number Placeholder 5"/>
          <p:cNvSpPr>
            <a:spLocks noGrp="1"/>
          </p:cNvSpPr>
          <p:nvPr>
            <p:ph type="sldNum" sz="quarter" idx="12"/>
          </p:nvPr>
        </p:nvSpPr>
        <p:spPr/>
        <p:txBody>
          <a:bodyPr/>
          <a:lstStyle/>
          <a:p>
            <a:pPr>
              <a:defRPr/>
            </a:pPr>
            <a:fld id="{1568BB15-A537-446C-B508-0A6F8F08B4FD}" type="slidenum">
              <a:rPr lang="id-ID" smtClean="0"/>
              <a:pPr>
                <a:defRPr/>
              </a:pPr>
              <a:t>21</a:t>
            </a:fld>
            <a:endParaRPr lang="id-ID"/>
          </a:p>
        </p:txBody>
      </p:sp>
    </p:spTree>
    <p:extLst>
      <p:ext uri="{BB962C8B-B14F-4D97-AF65-F5344CB8AC3E}">
        <p14:creationId xmlns:p14="http://schemas.microsoft.com/office/powerpoint/2010/main" val="319672359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913680"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9" name="Title 8"/>
          <p:cNvSpPr>
            <a:spLocks noGrp="1"/>
          </p:cNvSpPr>
          <p:nvPr>
            <p:ph type="ctrTitle"/>
          </p:nvPr>
        </p:nvSpPr>
        <p:spPr>
          <a:xfrm>
            <a:off x="742950" y="1752602"/>
            <a:ext cx="84201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742950" y="3611607"/>
            <a:ext cx="84201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4078" y="4953000"/>
            <a:ext cx="9910079"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dirty="0"/>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pPr>
              <a:defRPr/>
            </a:pPr>
            <a:fld id="{283F1DD7-719B-4739-85FE-AC838A693FFF}" type="datetime1">
              <a:rPr lang="id-ID" smtClean="0"/>
              <a:pPr>
                <a:defRPr/>
              </a:pPr>
              <a:t>27/09/2020</a:t>
            </a:fld>
            <a:endParaRPr lang="id-ID"/>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pPr>
              <a:defRPr/>
            </a:pPr>
            <a:endParaRPr lang="id-ID"/>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pPr>
              <a:defRPr/>
            </a:pPr>
            <a:fld id="{E4E2298C-C6E7-4027-A2D3-76524AEFA128}" type="slidenum">
              <a:rPr lang="id-ID" smtClean="0"/>
              <a:pPr>
                <a:defRPr/>
              </a:pPr>
              <a:t>‹#›</a:t>
            </a:fld>
            <a:endParaRPr lang="id-ID"/>
          </a:p>
        </p:txBody>
      </p:sp>
    </p:spTree>
  </p:cSld>
  <p:clrMapOvr>
    <a:masterClrMapping/>
  </p:clrMapOvr>
  <p:transition>
    <p:zoom/>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95300" y="1481330"/>
            <a:ext cx="89154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pPr>
              <a:defRPr/>
            </a:pPr>
            <a:fld id="{2EDCF395-6A40-4E85-B5A8-3EBB5D030E94}" type="datetime1">
              <a:rPr lang="id-ID" smtClean="0"/>
              <a:pPr>
                <a:defRPr/>
              </a:pPr>
              <a:t>27/09/2020</a:t>
            </a:fld>
            <a:endParaRPr lang="id-ID"/>
          </a:p>
        </p:txBody>
      </p:sp>
      <p:sp>
        <p:nvSpPr>
          <p:cNvPr id="5" name="Footer Placeholder 4"/>
          <p:cNvSpPr>
            <a:spLocks noGrp="1"/>
          </p:cNvSpPr>
          <p:nvPr>
            <p:ph type="ftr" sz="quarter" idx="11"/>
          </p:nvPr>
        </p:nvSpPr>
        <p:spPr/>
        <p:txBody>
          <a:bodyPr/>
          <a:lstStyle>
            <a:extLst/>
          </a:lstStyle>
          <a:p>
            <a:pPr>
              <a:defRPr/>
            </a:pPr>
            <a:endParaRPr lang="id-ID"/>
          </a:p>
        </p:txBody>
      </p:sp>
      <p:sp>
        <p:nvSpPr>
          <p:cNvPr id="6" name="Slide Number Placeholder 5"/>
          <p:cNvSpPr>
            <a:spLocks noGrp="1"/>
          </p:cNvSpPr>
          <p:nvPr>
            <p:ph type="sldNum" sz="quarter" idx="12"/>
          </p:nvPr>
        </p:nvSpPr>
        <p:spPr/>
        <p:txBody>
          <a:bodyPr/>
          <a:lstStyle>
            <a:extLst/>
          </a:lstStyle>
          <a:p>
            <a:pPr>
              <a:defRPr/>
            </a:pPr>
            <a:fld id="{10FDA152-7392-4E41-9610-8A40A3D9B70F}" type="slidenum">
              <a:rPr lang="id-ID" smtClean="0"/>
              <a:pPr>
                <a:defRPr/>
              </a:pPr>
              <a:t>‹#›</a:t>
            </a:fld>
            <a:endParaRPr lang="id-ID"/>
          </a:p>
        </p:txBody>
      </p:sp>
    </p:spTree>
  </p:cSld>
  <p:clrMapOvr>
    <a:masterClrMapping/>
  </p:clrMapOvr>
  <p:transition>
    <p:zoom/>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414347" y="274641"/>
            <a:ext cx="1925593"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95300" y="274641"/>
            <a:ext cx="685165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pPr>
              <a:defRPr/>
            </a:pPr>
            <a:fld id="{B6BD7041-5AC7-4FD8-8783-408EF56050D8}" type="datetime1">
              <a:rPr lang="id-ID" smtClean="0"/>
              <a:pPr>
                <a:defRPr/>
              </a:pPr>
              <a:t>27/09/2020</a:t>
            </a:fld>
            <a:endParaRPr lang="id-ID"/>
          </a:p>
        </p:txBody>
      </p:sp>
      <p:sp>
        <p:nvSpPr>
          <p:cNvPr id="5" name="Footer Placeholder 4"/>
          <p:cNvSpPr>
            <a:spLocks noGrp="1"/>
          </p:cNvSpPr>
          <p:nvPr>
            <p:ph type="ftr" sz="quarter" idx="11"/>
          </p:nvPr>
        </p:nvSpPr>
        <p:spPr/>
        <p:txBody>
          <a:bodyPr/>
          <a:lstStyle>
            <a:extLst/>
          </a:lstStyle>
          <a:p>
            <a:pPr>
              <a:defRPr/>
            </a:pPr>
            <a:endParaRPr lang="id-ID"/>
          </a:p>
        </p:txBody>
      </p:sp>
      <p:sp>
        <p:nvSpPr>
          <p:cNvPr id="6" name="Slide Number Placeholder 5"/>
          <p:cNvSpPr>
            <a:spLocks noGrp="1"/>
          </p:cNvSpPr>
          <p:nvPr>
            <p:ph type="sldNum" sz="quarter" idx="12"/>
          </p:nvPr>
        </p:nvSpPr>
        <p:spPr/>
        <p:txBody>
          <a:bodyPr/>
          <a:lstStyle>
            <a:extLst/>
          </a:lstStyle>
          <a:p>
            <a:pPr>
              <a:defRPr/>
            </a:pPr>
            <a:fld id="{B366FF58-7BC9-4108-8DFB-60956FE43D5A}" type="slidenum">
              <a:rPr lang="id-ID" smtClean="0"/>
              <a:pPr>
                <a:defRPr/>
              </a:pPr>
              <a:t>‹#›</a:t>
            </a:fld>
            <a:endParaRPr lang="id-ID"/>
          </a:p>
        </p:txBody>
      </p:sp>
    </p:spTree>
  </p:cSld>
  <p:clrMapOvr>
    <a:masterClrMapping/>
  </p:clrMapOvr>
  <p:transition>
    <p:zoom/>
  </p:transition>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95300" y="152400"/>
            <a:ext cx="8915400" cy="9144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577851" y="1676402"/>
            <a:ext cx="4381501"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111749" y="1676402"/>
            <a:ext cx="4381501"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0"/>
          </p:nvPr>
        </p:nvSpPr>
        <p:spPr>
          <a:xfrm>
            <a:off x="3384550" y="6248400"/>
            <a:ext cx="3136900" cy="476250"/>
          </a:xfrm>
        </p:spPr>
        <p:txBody>
          <a:bodyPr/>
          <a:lstStyle>
            <a:lvl1pPr>
              <a:defRPr/>
            </a:lvl1pPr>
          </a:lstStyle>
          <a:p>
            <a:pPr>
              <a:defRPr/>
            </a:pPr>
            <a:endParaRPr lang="en-US" dirty="0"/>
          </a:p>
        </p:txBody>
      </p:sp>
      <p:sp>
        <p:nvSpPr>
          <p:cNvPr id="6" name="Date Placeholder 5"/>
          <p:cNvSpPr>
            <a:spLocks noGrp="1"/>
          </p:cNvSpPr>
          <p:nvPr>
            <p:ph type="dt" sz="half" idx="11"/>
          </p:nvPr>
        </p:nvSpPr>
        <p:spPr>
          <a:xfrm>
            <a:off x="495300" y="6251575"/>
            <a:ext cx="2311400" cy="476250"/>
          </a:xfrm>
        </p:spPr>
        <p:txBody>
          <a:bodyPr/>
          <a:lstStyle>
            <a:lvl1pPr>
              <a:defRPr/>
            </a:lvl1pPr>
          </a:lstStyle>
          <a:p>
            <a:pPr>
              <a:defRPr/>
            </a:pPr>
            <a:fld id="{9B8AEE69-A463-4BCC-B2D2-8D847007912D}" type="datetime1">
              <a:rPr lang="id-ID" smtClean="0"/>
              <a:pPr>
                <a:defRPr/>
              </a:pPr>
              <a:t>27/09/2020</a:t>
            </a:fld>
            <a:endParaRPr lang="en-US" dirty="0"/>
          </a:p>
        </p:txBody>
      </p:sp>
      <p:sp>
        <p:nvSpPr>
          <p:cNvPr id="7" name="Slide Number Placeholder 6"/>
          <p:cNvSpPr>
            <a:spLocks noGrp="1"/>
          </p:cNvSpPr>
          <p:nvPr>
            <p:ph type="sldNum" sz="quarter" idx="12"/>
          </p:nvPr>
        </p:nvSpPr>
        <p:spPr>
          <a:xfrm>
            <a:off x="7527925" y="6308725"/>
            <a:ext cx="2311400" cy="476250"/>
          </a:xfrm>
        </p:spPr>
        <p:txBody>
          <a:bodyPr/>
          <a:lstStyle>
            <a:lvl1pPr>
              <a:defRPr/>
            </a:lvl1pPr>
          </a:lstStyle>
          <a:p>
            <a:pPr>
              <a:defRPr/>
            </a:pPr>
            <a:fld id="{6986535F-CA36-40D6-91CF-F72AF8CFD63D}" type="slidenum">
              <a:rPr lang="en-US"/>
              <a:pPr>
                <a:defRPr/>
              </a:pPr>
              <a:t>‹#›</a:t>
            </a:fld>
            <a:endParaRPr lang="en-US" dirty="0"/>
          </a:p>
        </p:txBody>
      </p:sp>
    </p:spTree>
  </p:cSld>
  <p:clrMapOvr>
    <a:masterClrMapping/>
  </p:clrMapOvr>
  <p:transition>
    <p:randomBa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pPr>
              <a:defRPr/>
            </a:pPr>
            <a:fld id="{4C3E3EB0-F2A3-41E2-8131-8B0586A6ECE3}" type="datetime1">
              <a:rPr lang="id-ID" smtClean="0"/>
              <a:pPr>
                <a:defRPr/>
              </a:pPr>
              <a:t>27/09/2020</a:t>
            </a:fld>
            <a:endParaRPr lang="id-ID"/>
          </a:p>
        </p:txBody>
      </p:sp>
      <p:sp>
        <p:nvSpPr>
          <p:cNvPr id="5" name="Footer Placeholder 4"/>
          <p:cNvSpPr>
            <a:spLocks noGrp="1"/>
          </p:cNvSpPr>
          <p:nvPr>
            <p:ph type="ftr" sz="quarter" idx="11"/>
          </p:nvPr>
        </p:nvSpPr>
        <p:spPr/>
        <p:txBody>
          <a:bodyPr/>
          <a:lstStyle>
            <a:extLst/>
          </a:lstStyle>
          <a:p>
            <a:pPr>
              <a:defRPr/>
            </a:pPr>
            <a:endParaRPr lang="id-ID"/>
          </a:p>
        </p:txBody>
      </p:sp>
      <p:sp>
        <p:nvSpPr>
          <p:cNvPr id="6" name="Slide Number Placeholder 5"/>
          <p:cNvSpPr>
            <a:spLocks noGrp="1"/>
          </p:cNvSpPr>
          <p:nvPr>
            <p:ph type="sldNum" sz="quarter" idx="12"/>
          </p:nvPr>
        </p:nvSpPr>
        <p:spPr/>
        <p:txBody>
          <a:bodyPr/>
          <a:lstStyle>
            <a:extLst/>
          </a:lstStyle>
          <a:p>
            <a:pPr>
              <a:defRPr/>
            </a:pPr>
            <a:fld id="{0601244E-0B08-46B5-A579-26D11984D87E}" type="slidenum">
              <a:rPr lang="id-ID" smtClean="0"/>
              <a:pPr>
                <a:defRPr/>
              </a:pPr>
              <a:t>‹#›</a:t>
            </a:fld>
            <a:endParaRPr lang="id-ID"/>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transition>
    <p:zoom/>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82574" y="1059712"/>
            <a:ext cx="84201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249606" y="2931712"/>
            <a:ext cx="4953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pPr>
              <a:defRPr/>
            </a:pPr>
            <a:fld id="{7D5CE003-D9AE-4DB3-A7CD-13C43893380C}" type="datetime1">
              <a:rPr lang="id-ID" smtClean="0"/>
              <a:pPr>
                <a:defRPr/>
              </a:pPr>
              <a:t>27/09/2020</a:t>
            </a:fld>
            <a:endParaRPr lang="id-ID"/>
          </a:p>
        </p:txBody>
      </p:sp>
      <p:sp>
        <p:nvSpPr>
          <p:cNvPr id="5" name="Footer Placeholder 4"/>
          <p:cNvSpPr>
            <a:spLocks noGrp="1"/>
          </p:cNvSpPr>
          <p:nvPr>
            <p:ph type="ftr" sz="quarter" idx="11"/>
          </p:nvPr>
        </p:nvSpPr>
        <p:spPr/>
        <p:txBody>
          <a:bodyPr/>
          <a:lstStyle>
            <a:extLst/>
          </a:lstStyle>
          <a:p>
            <a:pPr>
              <a:defRPr/>
            </a:pPr>
            <a:endParaRPr lang="id-ID"/>
          </a:p>
        </p:txBody>
      </p:sp>
      <p:sp>
        <p:nvSpPr>
          <p:cNvPr id="6" name="Slide Number Placeholder 5"/>
          <p:cNvSpPr>
            <a:spLocks noGrp="1"/>
          </p:cNvSpPr>
          <p:nvPr>
            <p:ph type="sldNum" sz="quarter" idx="12"/>
          </p:nvPr>
        </p:nvSpPr>
        <p:spPr/>
        <p:txBody>
          <a:bodyPr/>
          <a:lstStyle>
            <a:extLst/>
          </a:lstStyle>
          <a:p>
            <a:pPr>
              <a:defRPr/>
            </a:pPr>
            <a:fld id="{9965360A-02AD-4A33-B7BA-0CC12DB37E72}" type="slidenum">
              <a:rPr lang="id-ID" smtClean="0"/>
              <a:pPr>
                <a:defRPr/>
              </a:pPr>
              <a:t>‹#›</a:t>
            </a:fld>
            <a:endParaRPr lang="id-ID"/>
          </a:p>
        </p:txBody>
      </p:sp>
      <p:sp>
        <p:nvSpPr>
          <p:cNvPr id="7" name="Chevron 6"/>
          <p:cNvSpPr/>
          <p:nvPr/>
        </p:nvSpPr>
        <p:spPr>
          <a:xfrm>
            <a:off x="3939737" y="3005472"/>
            <a:ext cx="19812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dirty="0"/>
          </a:p>
        </p:txBody>
      </p:sp>
      <p:sp>
        <p:nvSpPr>
          <p:cNvPr id="8" name="Chevron 7"/>
          <p:cNvSpPr/>
          <p:nvPr/>
        </p:nvSpPr>
        <p:spPr>
          <a:xfrm>
            <a:off x="3737786" y="3005472"/>
            <a:ext cx="19812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dirty="0"/>
          </a:p>
        </p:txBody>
      </p:sp>
    </p:spTree>
  </p:cSld>
  <p:clrMapOvr>
    <a:overrideClrMapping bg1="dk1" tx1="lt1" bg2="dk2" tx2="lt2" accent1="accent1" accent2="accent2" accent3="accent3" accent4="accent4" accent5="accent5" accent6="accent6" hlink="hlink" folHlink="folHlink"/>
  </p:clrMapOvr>
  <p:transition>
    <p:zoom/>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95300" y="1481329"/>
            <a:ext cx="437515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5035550" y="1481329"/>
            <a:ext cx="437515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pPr>
              <a:defRPr/>
            </a:pPr>
            <a:fld id="{0B7339D1-CED3-4D14-9F1E-4D003353023C}" type="datetime1">
              <a:rPr lang="id-ID" smtClean="0"/>
              <a:pPr>
                <a:defRPr/>
              </a:pPr>
              <a:t>27/09/2020</a:t>
            </a:fld>
            <a:endParaRPr lang="id-ID"/>
          </a:p>
        </p:txBody>
      </p:sp>
      <p:sp>
        <p:nvSpPr>
          <p:cNvPr id="6" name="Footer Placeholder 5"/>
          <p:cNvSpPr>
            <a:spLocks noGrp="1"/>
          </p:cNvSpPr>
          <p:nvPr>
            <p:ph type="ftr" sz="quarter" idx="11"/>
          </p:nvPr>
        </p:nvSpPr>
        <p:spPr/>
        <p:txBody>
          <a:bodyPr/>
          <a:lstStyle>
            <a:extLst/>
          </a:lstStyle>
          <a:p>
            <a:pPr>
              <a:defRPr/>
            </a:pPr>
            <a:endParaRPr lang="id-ID"/>
          </a:p>
        </p:txBody>
      </p:sp>
      <p:sp>
        <p:nvSpPr>
          <p:cNvPr id="7" name="Slide Number Placeholder 6"/>
          <p:cNvSpPr>
            <a:spLocks noGrp="1"/>
          </p:cNvSpPr>
          <p:nvPr>
            <p:ph type="sldNum" sz="quarter" idx="12"/>
          </p:nvPr>
        </p:nvSpPr>
        <p:spPr/>
        <p:txBody>
          <a:bodyPr/>
          <a:lstStyle>
            <a:extLst/>
          </a:lstStyle>
          <a:p>
            <a:pPr>
              <a:defRPr/>
            </a:pPr>
            <a:fld id="{6F312090-A6B2-4C8B-B7EB-F0D1D7BBEB29}" type="slidenum">
              <a:rPr lang="id-ID" smtClean="0"/>
              <a:pPr>
                <a:defRPr/>
              </a:pPr>
              <a:t>‹#›</a:t>
            </a:fld>
            <a:endParaRPr lang="id-ID"/>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transition>
    <p:zoom/>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95300" y="273050"/>
            <a:ext cx="89154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95300" y="5410200"/>
            <a:ext cx="4376870"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5032112" y="5410200"/>
            <a:ext cx="4378590"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95300" y="1444295"/>
            <a:ext cx="4376870"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5032111" y="1444295"/>
            <a:ext cx="4378590"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pPr>
              <a:defRPr/>
            </a:pPr>
            <a:fld id="{D946F3B0-82B2-4971-A88B-C70CEDE7771A}" type="datetime1">
              <a:rPr lang="id-ID" smtClean="0"/>
              <a:pPr>
                <a:defRPr/>
              </a:pPr>
              <a:t>27/09/2020</a:t>
            </a:fld>
            <a:endParaRPr lang="id-ID"/>
          </a:p>
        </p:txBody>
      </p:sp>
      <p:sp>
        <p:nvSpPr>
          <p:cNvPr id="8" name="Footer Placeholder 7"/>
          <p:cNvSpPr>
            <a:spLocks noGrp="1"/>
          </p:cNvSpPr>
          <p:nvPr>
            <p:ph type="ftr" sz="quarter" idx="11"/>
          </p:nvPr>
        </p:nvSpPr>
        <p:spPr/>
        <p:txBody>
          <a:bodyPr/>
          <a:lstStyle>
            <a:extLst/>
          </a:lstStyle>
          <a:p>
            <a:pPr>
              <a:defRPr/>
            </a:pPr>
            <a:endParaRPr lang="id-ID"/>
          </a:p>
        </p:txBody>
      </p:sp>
      <p:sp>
        <p:nvSpPr>
          <p:cNvPr id="9" name="Slide Number Placeholder 8"/>
          <p:cNvSpPr>
            <a:spLocks noGrp="1"/>
          </p:cNvSpPr>
          <p:nvPr>
            <p:ph type="sldNum" sz="quarter" idx="12"/>
          </p:nvPr>
        </p:nvSpPr>
        <p:spPr/>
        <p:txBody>
          <a:bodyPr/>
          <a:lstStyle>
            <a:extLst/>
          </a:lstStyle>
          <a:p>
            <a:pPr>
              <a:defRPr/>
            </a:pPr>
            <a:fld id="{A576EBB2-1D93-4686-9274-EC20E9890A6B}" type="slidenum">
              <a:rPr lang="id-ID" smtClean="0"/>
              <a:pPr>
                <a:defRPr/>
              </a:pPr>
              <a:t>‹#›</a:t>
            </a:fld>
            <a:endParaRPr lang="id-ID"/>
          </a:p>
        </p:txBody>
      </p:sp>
    </p:spTree>
  </p:cSld>
  <p:clrMapOvr>
    <a:overrideClrMapping bg1="lt1" tx1="dk1" bg2="lt2" tx2="dk2" accent1="accent1" accent2="accent2" accent3="accent3" accent4="accent4" accent5="accent5" accent6="accent6" hlink="hlink" folHlink="folHlink"/>
  </p:clrMapOvr>
  <p:transition>
    <p:zoom/>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pPr>
              <a:defRPr/>
            </a:pPr>
            <a:fld id="{12651AEF-F495-4185-AFB4-38EDB2CFDB62}" type="datetime1">
              <a:rPr lang="id-ID" smtClean="0"/>
              <a:pPr>
                <a:defRPr/>
              </a:pPr>
              <a:t>27/09/2020</a:t>
            </a:fld>
            <a:endParaRPr lang="id-ID"/>
          </a:p>
        </p:txBody>
      </p:sp>
      <p:sp>
        <p:nvSpPr>
          <p:cNvPr id="4" name="Footer Placeholder 3"/>
          <p:cNvSpPr>
            <a:spLocks noGrp="1"/>
          </p:cNvSpPr>
          <p:nvPr>
            <p:ph type="ftr" sz="quarter" idx="11"/>
          </p:nvPr>
        </p:nvSpPr>
        <p:spPr/>
        <p:txBody>
          <a:bodyPr/>
          <a:lstStyle>
            <a:extLst/>
          </a:lstStyle>
          <a:p>
            <a:pPr>
              <a:defRPr/>
            </a:pPr>
            <a:endParaRPr lang="id-ID"/>
          </a:p>
        </p:txBody>
      </p:sp>
      <p:sp>
        <p:nvSpPr>
          <p:cNvPr id="5" name="Slide Number Placeholder 4"/>
          <p:cNvSpPr>
            <a:spLocks noGrp="1"/>
          </p:cNvSpPr>
          <p:nvPr>
            <p:ph type="sldNum" sz="quarter" idx="12"/>
          </p:nvPr>
        </p:nvSpPr>
        <p:spPr/>
        <p:txBody>
          <a:bodyPr/>
          <a:lstStyle>
            <a:extLst/>
          </a:lstStyle>
          <a:p>
            <a:pPr>
              <a:defRPr/>
            </a:pPr>
            <a:fld id="{7E513D4D-F4A6-4205-B842-FD137F70D526}" type="slidenum">
              <a:rPr lang="id-ID" smtClean="0"/>
              <a:pPr>
                <a:defRPr/>
              </a:pPr>
              <a:t>‹#›</a:t>
            </a:fld>
            <a:endParaRPr lang="id-ID"/>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transition>
    <p:zoom/>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pPr>
              <a:defRPr/>
            </a:pPr>
            <a:fld id="{A5872EB9-5857-4CCB-A84A-50C308E54D79}" type="datetime1">
              <a:rPr lang="id-ID" smtClean="0"/>
              <a:pPr>
                <a:defRPr/>
              </a:pPr>
              <a:t>27/09/2020</a:t>
            </a:fld>
            <a:endParaRPr lang="id-ID"/>
          </a:p>
        </p:txBody>
      </p:sp>
      <p:sp>
        <p:nvSpPr>
          <p:cNvPr id="3" name="Footer Placeholder 2"/>
          <p:cNvSpPr>
            <a:spLocks noGrp="1"/>
          </p:cNvSpPr>
          <p:nvPr>
            <p:ph type="ftr" sz="quarter" idx="11"/>
          </p:nvPr>
        </p:nvSpPr>
        <p:spPr/>
        <p:txBody>
          <a:bodyPr/>
          <a:lstStyle>
            <a:extLst/>
          </a:lstStyle>
          <a:p>
            <a:pPr>
              <a:defRPr/>
            </a:pPr>
            <a:endParaRPr lang="id-ID"/>
          </a:p>
        </p:txBody>
      </p:sp>
      <p:sp>
        <p:nvSpPr>
          <p:cNvPr id="4" name="Slide Number Placeholder 3"/>
          <p:cNvSpPr>
            <a:spLocks noGrp="1"/>
          </p:cNvSpPr>
          <p:nvPr>
            <p:ph type="sldNum" sz="quarter" idx="12"/>
          </p:nvPr>
        </p:nvSpPr>
        <p:spPr/>
        <p:txBody>
          <a:bodyPr/>
          <a:lstStyle>
            <a:extLst/>
          </a:lstStyle>
          <a:p>
            <a:pPr>
              <a:defRPr/>
            </a:pPr>
            <a:fld id="{F0A6B531-7720-4EEC-AAA9-1DDCF249E975}" type="slidenum">
              <a:rPr lang="id-ID" smtClean="0"/>
              <a:pPr>
                <a:defRPr/>
              </a:pPr>
              <a:t>‹#›</a:t>
            </a:fld>
            <a:endParaRPr lang="id-ID"/>
          </a:p>
        </p:txBody>
      </p:sp>
    </p:spTree>
  </p:cSld>
  <p:clrMapOvr>
    <a:masterClrMapping/>
  </p:clrMapOvr>
  <p:transition>
    <p:zoom/>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90600" y="4876800"/>
            <a:ext cx="8105257"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787900" y="5355102"/>
            <a:ext cx="4305808"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90600" y="274320"/>
            <a:ext cx="8103108"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7287618" y="6407944"/>
            <a:ext cx="2080260" cy="365760"/>
          </a:xfrm>
        </p:spPr>
        <p:txBody>
          <a:bodyPr/>
          <a:lstStyle>
            <a:extLst/>
          </a:lstStyle>
          <a:p>
            <a:pPr>
              <a:defRPr/>
            </a:pPr>
            <a:fld id="{78D6D2EE-9156-48E1-A388-FFC7A6FB4AA2}" type="datetime1">
              <a:rPr lang="id-ID" smtClean="0"/>
              <a:pPr>
                <a:defRPr/>
              </a:pPr>
              <a:t>27/09/2020</a:t>
            </a:fld>
            <a:endParaRPr lang="id-ID"/>
          </a:p>
        </p:txBody>
      </p:sp>
      <p:sp>
        <p:nvSpPr>
          <p:cNvPr id="6" name="Footer Placeholder 5"/>
          <p:cNvSpPr>
            <a:spLocks noGrp="1"/>
          </p:cNvSpPr>
          <p:nvPr>
            <p:ph type="ftr" sz="quarter" idx="11"/>
          </p:nvPr>
        </p:nvSpPr>
        <p:spPr/>
        <p:txBody>
          <a:bodyPr/>
          <a:lstStyle>
            <a:extLst/>
          </a:lstStyle>
          <a:p>
            <a:pPr>
              <a:defRPr/>
            </a:pPr>
            <a:endParaRPr lang="id-ID"/>
          </a:p>
        </p:txBody>
      </p:sp>
      <p:sp>
        <p:nvSpPr>
          <p:cNvPr id="7" name="Slide Number Placeholder 6"/>
          <p:cNvSpPr>
            <a:spLocks noGrp="1"/>
          </p:cNvSpPr>
          <p:nvPr>
            <p:ph type="sldNum" sz="quarter" idx="12"/>
          </p:nvPr>
        </p:nvSpPr>
        <p:spPr/>
        <p:txBody>
          <a:bodyPr/>
          <a:lstStyle>
            <a:extLst/>
          </a:lstStyle>
          <a:p>
            <a:pPr>
              <a:defRPr/>
            </a:pPr>
            <a:fld id="{5C876933-B865-46E4-AEE6-42A98DEDDEEF}" type="slidenum">
              <a:rPr lang="id-ID" smtClean="0"/>
              <a:pPr>
                <a:defRPr/>
              </a:pPr>
              <a:t>‹#›</a:t>
            </a:fld>
            <a:endParaRPr lang="id-ID"/>
          </a:p>
        </p:txBody>
      </p:sp>
    </p:spTree>
  </p:cSld>
  <p:clrMapOvr>
    <a:overrideClrMapping bg1="lt1" tx1="dk1" bg2="lt2" tx2="dk2" accent1="accent1" accent2="accent2" accent3="accent3" accent4="accent4" accent5="accent5" accent6="accent6" hlink="hlink" folHlink="folHlink"/>
  </p:clrMapOvr>
  <p:transition>
    <p:zoom/>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236335" y="5443402"/>
            <a:ext cx="77597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47650" y="189968"/>
            <a:ext cx="94107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dirty="0"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pPr>
              <a:defRPr/>
            </a:pPr>
            <a:fld id="{40CAB7C8-9C4F-4D2F-AE52-18AF588FA2E1}" type="datetime1">
              <a:rPr lang="id-ID" smtClean="0"/>
              <a:pPr>
                <a:defRPr/>
              </a:pPr>
              <a:t>27/09/2020</a:t>
            </a:fld>
            <a:endParaRPr lang="id-ID"/>
          </a:p>
        </p:txBody>
      </p:sp>
      <p:sp>
        <p:nvSpPr>
          <p:cNvPr id="6" name="Footer Placeholder 5"/>
          <p:cNvSpPr>
            <a:spLocks noGrp="1"/>
          </p:cNvSpPr>
          <p:nvPr>
            <p:ph type="ftr" sz="quarter" idx="11"/>
          </p:nvPr>
        </p:nvSpPr>
        <p:spPr>
          <a:xfrm>
            <a:off x="4745079" y="6407945"/>
            <a:ext cx="2546571" cy="365125"/>
          </a:xfrm>
        </p:spPr>
        <p:txBody>
          <a:bodyPr/>
          <a:lstStyle>
            <a:lvl1pPr>
              <a:defRPr>
                <a:solidFill>
                  <a:schemeClr val="tx1"/>
                </a:solidFill>
              </a:defRPr>
            </a:lvl1pPr>
            <a:extLst/>
          </a:lstStyle>
          <a:p>
            <a:pPr>
              <a:defRPr/>
            </a:pPr>
            <a:endParaRPr lang="id-ID"/>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pPr>
              <a:defRPr/>
            </a:pPr>
            <a:fld id="{A81C3315-34DD-4514-9E4F-6213833E8CA5}" type="slidenum">
              <a:rPr lang="id-ID" smtClean="0"/>
              <a:pPr>
                <a:defRPr/>
              </a:pPr>
              <a:t>‹#›</a:t>
            </a:fld>
            <a:endParaRPr lang="id-ID"/>
          </a:p>
        </p:txBody>
      </p:sp>
      <p:sp>
        <p:nvSpPr>
          <p:cNvPr id="2" name="Title 1"/>
          <p:cNvSpPr>
            <a:spLocks noGrp="1"/>
          </p:cNvSpPr>
          <p:nvPr>
            <p:ph type="title"/>
          </p:nvPr>
        </p:nvSpPr>
        <p:spPr>
          <a:xfrm>
            <a:off x="247650" y="4865122"/>
            <a:ext cx="8748385"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776139" y="5001994"/>
            <a:ext cx="4118837"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9" name="Freeform 8"/>
          <p:cNvSpPr>
            <a:spLocks/>
          </p:cNvSpPr>
          <p:nvPr/>
        </p:nvSpPr>
        <p:spPr bwMode="auto">
          <a:xfrm>
            <a:off x="-58024" y="5785023"/>
            <a:ext cx="411883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0" name="Right Triangle 9"/>
          <p:cNvSpPr>
            <a:spLocks/>
          </p:cNvSpPr>
          <p:nvPr/>
        </p:nvSpPr>
        <p:spPr bwMode="auto">
          <a:xfrm>
            <a:off x="-6545" y="5791253"/>
            <a:ext cx="3685840"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dirty="0"/>
          </a:p>
        </p:txBody>
      </p:sp>
      <p:cxnSp>
        <p:nvCxnSpPr>
          <p:cNvPr id="11" name="Straight Connector 10"/>
          <p:cNvCxnSpPr/>
          <p:nvPr/>
        </p:nvCxnSpPr>
        <p:spPr>
          <a:xfrm>
            <a:off x="-10006" y="5787739"/>
            <a:ext cx="3689301"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9386121" y="4988440"/>
            <a:ext cx="19812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dirty="0"/>
          </a:p>
        </p:txBody>
      </p:sp>
      <p:sp>
        <p:nvSpPr>
          <p:cNvPr id="13" name="Chevron 12"/>
          <p:cNvSpPr/>
          <p:nvPr/>
        </p:nvSpPr>
        <p:spPr>
          <a:xfrm>
            <a:off x="9184171" y="4988440"/>
            <a:ext cx="19812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dirty="0"/>
          </a:p>
        </p:txBody>
      </p:sp>
    </p:spTree>
  </p:cSld>
  <p:clrMapOvr>
    <a:overrideClrMapping bg1="dk1" tx1="lt1" bg2="dk2" tx2="lt2" accent1="accent1" accent2="accent2" accent3="accent3" accent4="accent4" accent5="accent5" accent6="accent6" hlink="hlink" folHlink="folHlink"/>
  </p:clrMapOvr>
  <p:transition>
    <p:zoom/>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776139" y="5001994"/>
            <a:ext cx="4118837"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2" name="Freeform 11"/>
          <p:cNvSpPr>
            <a:spLocks/>
          </p:cNvSpPr>
          <p:nvPr/>
        </p:nvSpPr>
        <p:spPr bwMode="auto">
          <a:xfrm>
            <a:off x="-58024" y="5785023"/>
            <a:ext cx="411883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4" name="Right Triangle 13"/>
          <p:cNvSpPr>
            <a:spLocks/>
          </p:cNvSpPr>
          <p:nvPr/>
        </p:nvSpPr>
        <p:spPr bwMode="auto">
          <a:xfrm>
            <a:off x="-6545" y="5791253"/>
            <a:ext cx="3685840" cy="1080868"/>
          </a:xfrm>
          <a:prstGeom prst="rtTriangle">
            <a:avLst/>
          </a:prstGeom>
          <a:blipFill>
            <a:blip r:embed="rId14">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dirty="0"/>
          </a:p>
        </p:txBody>
      </p:sp>
      <p:cxnSp>
        <p:nvCxnSpPr>
          <p:cNvPr id="15" name="Straight Connector 14"/>
          <p:cNvCxnSpPr/>
          <p:nvPr/>
        </p:nvCxnSpPr>
        <p:spPr>
          <a:xfrm>
            <a:off x="-10006" y="5787739"/>
            <a:ext cx="3689301"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95300" y="274638"/>
            <a:ext cx="89154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95300" y="1481329"/>
            <a:ext cx="89154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7287618" y="6407944"/>
            <a:ext cx="2080260" cy="365760"/>
          </a:xfrm>
          <a:prstGeom prst="rect">
            <a:avLst/>
          </a:prstGeom>
        </p:spPr>
        <p:txBody>
          <a:bodyPr vert="horz" anchor="b"/>
          <a:lstStyle>
            <a:lvl1pPr algn="l" eaLnBrk="1" latinLnBrk="0" hangingPunct="1">
              <a:defRPr kumimoji="0" sz="1000">
                <a:solidFill>
                  <a:schemeClr val="tx1"/>
                </a:solidFill>
              </a:defRPr>
            </a:lvl1pPr>
            <a:extLst/>
          </a:lstStyle>
          <a:p>
            <a:pPr>
              <a:defRPr/>
            </a:pPr>
            <a:fld id="{5B289F20-A1AB-4700-8532-A3E9F8B9A253}" type="datetime1">
              <a:rPr lang="id-ID" smtClean="0"/>
              <a:pPr>
                <a:defRPr/>
              </a:pPr>
              <a:t>27/09/2020</a:t>
            </a:fld>
            <a:endParaRPr lang="id-ID"/>
          </a:p>
        </p:txBody>
      </p:sp>
      <p:sp>
        <p:nvSpPr>
          <p:cNvPr id="22" name="Footer Placeholder 21"/>
          <p:cNvSpPr>
            <a:spLocks noGrp="1"/>
          </p:cNvSpPr>
          <p:nvPr>
            <p:ph type="ftr" sz="quarter" idx="3"/>
          </p:nvPr>
        </p:nvSpPr>
        <p:spPr>
          <a:xfrm>
            <a:off x="4745079" y="6407945"/>
            <a:ext cx="2546571" cy="365125"/>
          </a:xfrm>
          <a:prstGeom prst="rect">
            <a:avLst/>
          </a:prstGeom>
        </p:spPr>
        <p:txBody>
          <a:bodyPr vert="horz" anchor="b"/>
          <a:lstStyle>
            <a:lvl1pPr algn="r" eaLnBrk="1" latinLnBrk="0" hangingPunct="1">
              <a:defRPr kumimoji="0" sz="1000">
                <a:solidFill>
                  <a:schemeClr val="tx1"/>
                </a:solidFill>
              </a:defRPr>
            </a:lvl1pPr>
            <a:extLst/>
          </a:lstStyle>
          <a:p>
            <a:pPr>
              <a:defRPr/>
            </a:pPr>
            <a:endParaRPr lang="id-ID"/>
          </a:p>
        </p:txBody>
      </p:sp>
      <p:sp>
        <p:nvSpPr>
          <p:cNvPr id="18" name="Slide Number Placeholder 17"/>
          <p:cNvSpPr>
            <a:spLocks noGrp="1"/>
          </p:cNvSpPr>
          <p:nvPr>
            <p:ph type="sldNum" sz="quarter" idx="4"/>
          </p:nvPr>
        </p:nvSpPr>
        <p:spPr>
          <a:xfrm>
            <a:off x="9367878" y="6407945"/>
            <a:ext cx="396240" cy="365125"/>
          </a:xfrm>
          <a:prstGeom prst="rect">
            <a:avLst/>
          </a:prstGeom>
        </p:spPr>
        <p:txBody>
          <a:bodyPr vert="horz" anchor="b"/>
          <a:lstStyle>
            <a:lvl1pPr algn="r" eaLnBrk="1" latinLnBrk="0" hangingPunct="1">
              <a:defRPr kumimoji="0" sz="1000" b="0">
                <a:solidFill>
                  <a:schemeClr val="tx1"/>
                </a:solidFill>
              </a:defRPr>
            </a:lvl1pPr>
            <a:extLst/>
          </a:lstStyle>
          <a:p>
            <a:pPr>
              <a:defRPr/>
            </a:pPr>
            <a:fld id="{A25D63B8-2067-4F59-93B2-BC7E44E33F5A}" type="slidenum">
              <a:rPr lang="id-ID" smtClean="0"/>
              <a:pPr>
                <a:defRPr/>
              </a:pPr>
              <a:t>‹#›</a:t>
            </a:fld>
            <a:endParaRPr lang="id-ID"/>
          </a:p>
        </p:txBody>
      </p:sp>
    </p:spTree>
  </p:cSld>
  <p:clrMap bg1="lt1" tx1="dk1" bg2="lt2" tx2="dk2" accent1="accent1" accent2="accent2" accent3="accent3" accent4="accent4" accent5="accent5" accent6="accent6" hlink="hlink" folHlink="folHlink"/>
  <p:sldLayoutIdLst>
    <p:sldLayoutId id="2147484014" r:id="rId1"/>
    <p:sldLayoutId id="2147484015" r:id="rId2"/>
    <p:sldLayoutId id="2147484016" r:id="rId3"/>
    <p:sldLayoutId id="2147484017" r:id="rId4"/>
    <p:sldLayoutId id="2147484018" r:id="rId5"/>
    <p:sldLayoutId id="2147484019" r:id="rId6"/>
    <p:sldLayoutId id="2147484020" r:id="rId7"/>
    <p:sldLayoutId id="2147484021" r:id="rId8"/>
    <p:sldLayoutId id="2147484022" r:id="rId9"/>
    <p:sldLayoutId id="2147484023" r:id="rId10"/>
    <p:sldLayoutId id="2147484024" r:id="rId11"/>
    <p:sldLayoutId id="2147484026" r:id="rId12"/>
  </p:sldLayoutIdLst>
  <p:transition>
    <p:zoom/>
  </p:transition>
  <p:timing>
    <p:tnLst>
      <p:par>
        <p:cTn id="1" dur="indefinite" restart="never" nodeType="tmRoot"/>
      </p:par>
    </p:tnLst>
  </p:timing>
  <p:hf hdr="0" dt="0"/>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8" Type="http://schemas.openxmlformats.org/officeDocument/2006/relationships/image" Target="../media/image6.jpeg"/><Relationship Id="rId3" Type="http://schemas.openxmlformats.org/officeDocument/2006/relationships/notesSlide" Target="../notesSlides/notesSlide2.xml"/><Relationship Id="rId7" Type="http://schemas.openxmlformats.org/officeDocument/2006/relationships/hyperlink" Target="mailto:suharto.mart@gmail.com" TargetMode="External"/><Relationship Id="rId2" Type="http://schemas.openxmlformats.org/officeDocument/2006/relationships/slideLayout" Target="../slideLayouts/slideLayout7.xml"/><Relationship Id="rId1" Type="http://schemas.openxmlformats.org/officeDocument/2006/relationships/audio" Target="file:///D:\Lagu%20Instrumentalia\Musik%20Pembelajaran\03%20Matsuri.mp3" TargetMode="External"/><Relationship Id="rId6" Type="http://schemas.openxmlformats.org/officeDocument/2006/relationships/image" Target="../media/image5.jpeg"/><Relationship Id="rId5" Type="http://schemas.openxmlformats.org/officeDocument/2006/relationships/image" Target="../media/image4.png"/><Relationship Id="rId4" Type="http://schemas.openxmlformats.org/officeDocument/2006/relationships/image" Target="../media/image3.jpeg"/></Relationships>
</file>

<file path=ppt/slides/_rels/slide2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2.xml"/></Relationships>
</file>

<file path=ppt/slides/_rels/slide2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2.xml"/></Relationships>
</file>

<file path=ppt/slides/_rels/slide2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2.xml"/></Relationships>
</file>

<file path=ppt/slides/_rels/slide28.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3.jpeg"/><Relationship Id="rId1" Type="http://schemas.openxmlformats.org/officeDocument/2006/relationships/slideLayout" Target="../slideLayouts/slideLayout12.xml"/><Relationship Id="rId4" Type="http://schemas.openxmlformats.org/officeDocument/2006/relationships/image" Target="../media/image11.jpeg"/></Relationships>
</file>

<file path=ppt/slides/_rels/slide29.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3.jpeg"/><Relationship Id="rId1" Type="http://schemas.openxmlformats.org/officeDocument/2006/relationships/slideLayout" Target="../slideLayouts/slideLayout12.xml"/><Relationship Id="rId4" Type="http://schemas.openxmlformats.org/officeDocument/2006/relationships/image" Target="../media/image11.jpeg"/></Relationships>
</file>

<file path=ppt/slides/_rels/slide3.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3.jpeg"/><Relationship Id="rId1" Type="http://schemas.openxmlformats.org/officeDocument/2006/relationships/slideLayout" Target="../slideLayouts/slideLayout12.xml"/><Relationship Id="rId4" Type="http://schemas.openxmlformats.org/officeDocument/2006/relationships/image" Target="../media/image12.jpeg"/></Relationships>
</file>

<file path=ppt/slides/_rels/slide31.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3.jpeg"/><Relationship Id="rId1" Type="http://schemas.openxmlformats.org/officeDocument/2006/relationships/slideLayout" Target="../slideLayouts/slideLayout12.xml"/><Relationship Id="rId4" Type="http://schemas.openxmlformats.org/officeDocument/2006/relationships/image" Target="../media/image12.jpeg"/></Relationships>
</file>

<file path=ppt/slides/_rels/slide32.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3.jpeg"/><Relationship Id="rId1" Type="http://schemas.openxmlformats.org/officeDocument/2006/relationships/slideLayout" Target="../slideLayouts/slideLayout12.xml"/><Relationship Id="rId4" Type="http://schemas.openxmlformats.org/officeDocument/2006/relationships/image" Target="../media/image12.jpeg"/></Relationships>
</file>

<file path=ppt/slides/_rels/slide3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2.xml"/></Relationships>
</file>

<file path=ppt/slides/_rels/slide34.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Oval 9"/>
          <p:cNvSpPr/>
          <p:nvPr/>
        </p:nvSpPr>
        <p:spPr>
          <a:xfrm>
            <a:off x="9239280" y="6072206"/>
            <a:ext cx="428628" cy="500066"/>
          </a:xfrm>
          <a:prstGeom prst="ellips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Slide Number Placeholder 1"/>
          <p:cNvSpPr>
            <a:spLocks noGrp="1"/>
          </p:cNvSpPr>
          <p:nvPr>
            <p:ph type="sldNum" sz="quarter" idx="12"/>
          </p:nvPr>
        </p:nvSpPr>
        <p:spPr/>
        <p:txBody>
          <a:bodyPr/>
          <a:lstStyle/>
          <a:p>
            <a:pPr>
              <a:defRPr/>
            </a:pPr>
            <a:fld id="{F0A6B531-7720-4EEC-AAA9-1DDCF249E975}" type="slidenum">
              <a:rPr lang="id-ID" smtClean="0"/>
              <a:pPr>
                <a:defRPr/>
              </a:pPr>
              <a:t>1</a:t>
            </a:fld>
            <a:endParaRPr lang="id-ID"/>
          </a:p>
        </p:txBody>
      </p:sp>
      <p:sp>
        <p:nvSpPr>
          <p:cNvPr id="1026" name="AutoShape 2" descr="https://asset.kompas.com/crop/0x0:780x520/750x500/data/photo/2019/06/18/2282931801.jpg"/>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dirty="0"/>
          </a:p>
        </p:txBody>
      </p:sp>
      <p:pic>
        <p:nvPicPr>
          <p:cNvPr id="1027" name="Picture 3" descr="C:\Users\compac\Pictures\Merapi Kali Talang.jpg"/>
          <p:cNvPicPr>
            <a:picLocks noChangeAspect="1" noChangeArrowheads="1"/>
          </p:cNvPicPr>
          <p:nvPr/>
        </p:nvPicPr>
        <p:blipFill>
          <a:blip r:embed="rId3"/>
          <a:srcRect/>
          <a:stretch>
            <a:fillRect/>
          </a:stretch>
        </p:blipFill>
        <p:spPr bwMode="auto">
          <a:xfrm>
            <a:off x="0" y="0"/>
            <a:ext cx="9985770" cy="6858000"/>
          </a:xfrm>
          <a:prstGeom prst="rect">
            <a:avLst/>
          </a:prstGeom>
          <a:noFill/>
        </p:spPr>
      </p:pic>
      <p:sp>
        <p:nvSpPr>
          <p:cNvPr id="6" name="Rectangle 5"/>
          <p:cNvSpPr/>
          <p:nvPr/>
        </p:nvSpPr>
        <p:spPr>
          <a:xfrm>
            <a:off x="1309663" y="642918"/>
            <a:ext cx="7545399" cy="1754326"/>
          </a:xfrm>
          <a:prstGeom prst="rect">
            <a:avLst/>
          </a:prstGeom>
          <a:noFill/>
        </p:spPr>
        <p:txBody>
          <a:bodyPr wrap="none" lIns="91440" tIns="45720" rIns="91440" bIns="45720">
            <a:spAutoFit/>
          </a:bodyPr>
          <a:lstStyle/>
          <a:p>
            <a:pPr algn="ctr"/>
            <a:r>
              <a:rPr lang="en-US" sz="5400" b="1" cap="none" spc="0" dirty="0" smtClean="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rPr>
              <a:t>TATA NILAI BUDAYA</a:t>
            </a:r>
          </a:p>
          <a:p>
            <a:pPr algn="ctr"/>
            <a:r>
              <a:rPr lang="en-US" sz="5400" b="1" dirty="0" smtClean="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rPr>
              <a:t>KABUPATEN SLEMAN</a:t>
            </a:r>
            <a:endParaRPr lang="en-US" sz="5400" b="1" cap="none" spc="0" dirty="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endParaRPr>
          </a:p>
        </p:txBody>
      </p:sp>
      <p:sp>
        <p:nvSpPr>
          <p:cNvPr id="7" name="Rectangle 6"/>
          <p:cNvSpPr/>
          <p:nvPr/>
        </p:nvSpPr>
        <p:spPr>
          <a:xfrm>
            <a:off x="2309793" y="6215082"/>
            <a:ext cx="5524654" cy="400110"/>
          </a:xfrm>
          <a:prstGeom prst="rect">
            <a:avLst/>
          </a:prstGeom>
          <a:noFill/>
        </p:spPr>
        <p:txBody>
          <a:bodyPr wrap="none" lIns="91440" tIns="45720" rIns="91440" bIns="45720">
            <a:spAutoFit/>
            <a:scene3d>
              <a:camera prst="orthographicFront"/>
              <a:lightRig rig="soft" dir="t">
                <a:rot lat="0" lon="0" rev="10800000"/>
              </a:lightRig>
            </a:scene3d>
            <a:sp3d>
              <a:bevelT w="27940" h="12700"/>
              <a:contourClr>
                <a:srgbClr val="DDDDDD"/>
              </a:contourClr>
            </a:sp3d>
          </a:bodyPr>
          <a:lstStyle/>
          <a:p>
            <a:pPr algn="ctr"/>
            <a:r>
              <a:rPr lang="en-US" sz="2000" b="1" spc="150" dirty="0" smtClean="0">
                <a:ln w="11430"/>
                <a:solidFill>
                  <a:srgbClr val="F8F8F8"/>
                </a:solidFill>
                <a:effectLst>
                  <a:outerShdw blurRad="25400" algn="tl" rotWithShape="0">
                    <a:srgbClr val="000000">
                      <a:alpha val="43000"/>
                    </a:srgbClr>
                  </a:outerShdw>
                </a:effectLst>
              </a:rPr>
              <a:t>DISAMPAIKAN OLEH :  SADI MUTAKIR</a:t>
            </a:r>
            <a:endParaRPr lang="en-US" sz="2000" b="1" cap="none" spc="150" dirty="0">
              <a:ln w="11430"/>
              <a:solidFill>
                <a:srgbClr val="F8F8F8"/>
              </a:solidFill>
              <a:effectLst>
                <a:outerShdw blurRad="25400" algn="tl" rotWithShape="0">
                  <a:srgbClr val="000000">
                    <a:alpha val="43000"/>
                  </a:srgbClr>
                </a:outerShdw>
              </a:effectLst>
            </a:endParaRPr>
          </a:p>
        </p:txBody>
      </p:sp>
    </p:spTree>
  </p:cSld>
  <p:clrMapOvr>
    <a:masterClrMapping/>
  </p:clrMapOvr>
  <p:transition>
    <p:zoom/>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10" name="AutoShape 2"/>
          <p:cNvSpPr>
            <a:spLocks noChangeArrowheads="1"/>
          </p:cNvSpPr>
          <p:nvPr/>
        </p:nvSpPr>
        <p:spPr bwMode="auto">
          <a:xfrm>
            <a:off x="738158" y="285728"/>
            <a:ext cx="8286808" cy="857256"/>
          </a:xfrm>
          <a:prstGeom prst="downArrowCallout">
            <a:avLst>
              <a:gd name="adj1" fmla="val 52321"/>
              <a:gd name="adj2" fmla="val 48148"/>
              <a:gd name="adj3" fmla="val 35032"/>
              <a:gd name="adj4" fmla="val 51852"/>
            </a:avLst>
          </a:prstGeom>
          <a:gradFill rotWithShape="1">
            <a:gsLst>
              <a:gs pos="0">
                <a:srgbClr val="00C2F0"/>
              </a:gs>
              <a:gs pos="50000">
                <a:schemeClr val="bg1"/>
              </a:gs>
              <a:gs pos="100000">
                <a:srgbClr val="00C2F0"/>
              </a:gs>
            </a:gsLst>
            <a:lin ang="5400000" scaled="1"/>
          </a:gradFill>
          <a:ln w="9525">
            <a:miter lim="800000"/>
            <a:headEnd/>
            <a:tailEnd/>
          </a:ln>
          <a:effectLst/>
          <a:scene3d>
            <a:camera prst="legacyObliqueTopRight"/>
            <a:lightRig rig="legacyFlat3" dir="b"/>
          </a:scene3d>
          <a:sp3d extrusionH="430200" prstMaterial="legacyMatte">
            <a:bevelT w="13500" h="13500" prst="angle"/>
            <a:bevelB w="13500" h="13500" prst="angle"/>
            <a:extrusionClr>
              <a:srgbClr val="00C2F0"/>
            </a:extrusionClr>
          </a:sp3d>
        </p:spPr>
        <p:txBody>
          <a:bodyPr wrap="none" anchor="ctr">
            <a:flatTx/>
          </a:bodyPr>
          <a:lstStyle/>
          <a:p>
            <a:pPr>
              <a:defRPr/>
            </a:pPr>
            <a:endParaRPr lang="en-US" dirty="0"/>
          </a:p>
        </p:txBody>
      </p:sp>
      <p:sp>
        <p:nvSpPr>
          <p:cNvPr id="9" name="Rectangle 8"/>
          <p:cNvSpPr/>
          <p:nvPr/>
        </p:nvSpPr>
        <p:spPr>
          <a:xfrm>
            <a:off x="2809860" y="214291"/>
            <a:ext cx="3786214" cy="461665"/>
          </a:xfrm>
          <a:prstGeom prst="rect">
            <a:avLst/>
          </a:prstGeom>
          <a:solidFill>
            <a:schemeClr val="bg2">
              <a:lumMod val="50000"/>
            </a:schemeClr>
          </a:solidFill>
        </p:spPr>
        <p:txBody>
          <a:bodyPr wrap="square">
            <a:spAutoFit/>
          </a:bodyPr>
          <a:lstStyle/>
          <a:p>
            <a:pPr algn="ctr">
              <a:spcBef>
                <a:spcPts val="0"/>
              </a:spcBef>
              <a:spcAft>
                <a:spcPts val="0"/>
              </a:spcAft>
            </a:pPr>
            <a:r>
              <a:rPr lang="en-US" sz="2400" b="1" i="1" dirty="0" smtClean="0">
                <a:latin typeface="Calibri"/>
                <a:ea typeface="Calibri"/>
                <a:cs typeface="Times New Roman"/>
              </a:rPr>
              <a:t>Ngundhuh wohing pakarti</a:t>
            </a:r>
            <a:endParaRPr lang="en-US" sz="2400" b="1" dirty="0">
              <a:latin typeface="Calibri"/>
              <a:ea typeface="Calibri"/>
              <a:cs typeface="Times New Roman"/>
            </a:endParaRPr>
          </a:p>
        </p:txBody>
      </p:sp>
      <p:sp>
        <p:nvSpPr>
          <p:cNvPr id="12" name="Rounded Rectangle 11"/>
          <p:cNvSpPr/>
          <p:nvPr/>
        </p:nvSpPr>
        <p:spPr>
          <a:xfrm>
            <a:off x="809596" y="1142984"/>
            <a:ext cx="8215370" cy="2000264"/>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spcBef>
                <a:spcPts val="0"/>
              </a:spcBef>
              <a:spcAft>
                <a:spcPts val="0"/>
              </a:spcAft>
            </a:pPr>
            <a:r>
              <a:rPr lang="en-US" sz="2400" dirty="0" smtClean="0">
                <a:solidFill>
                  <a:schemeClr val="tx1"/>
                </a:solidFill>
                <a:latin typeface="Arial Black" pitchFamily="34" charset="0"/>
              </a:rPr>
              <a:t>Bahwa semua ucap dan sikap akan mendapatkan balasan dari Tuhan.  Ucap-sikap  yang baik akan mendapatkan pahala. Sebaliknya ucap-sikap yang buruk juga akan mendapatkan balasan.</a:t>
            </a:r>
            <a:endParaRPr lang="en-US" sz="2400" b="1" dirty="0" smtClean="0">
              <a:solidFill>
                <a:schemeClr val="tx1"/>
              </a:solidFill>
              <a:latin typeface="Arial Black" pitchFamily="34" charset="0"/>
              <a:ea typeface="Calibri"/>
              <a:cs typeface="Times New Roman"/>
            </a:endParaRPr>
          </a:p>
        </p:txBody>
      </p:sp>
      <p:sp>
        <p:nvSpPr>
          <p:cNvPr id="13" name="Rounded Rectangle 12"/>
          <p:cNvSpPr/>
          <p:nvPr/>
        </p:nvSpPr>
        <p:spPr>
          <a:xfrm>
            <a:off x="738158" y="3286124"/>
            <a:ext cx="8358246" cy="2571768"/>
          </a:xfrm>
          <a:prstGeom prst="round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Rectangle 14"/>
          <p:cNvSpPr/>
          <p:nvPr/>
        </p:nvSpPr>
        <p:spPr>
          <a:xfrm>
            <a:off x="809596" y="3429000"/>
            <a:ext cx="8001056" cy="2308324"/>
          </a:xfrm>
          <a:prstGeom prst="rect">
            <a:avLst/>
          </a:prstGeom>
        </p:spPr>
        <p:txBody>
          <a:bodyPr wrap="square">
            <a:spAutoFit/>
          </a:bodyPr>
          <a:lstStyle/>
          <a:p>
            <a:pPr algn="ctr">
              <a:spcBef>
                <a:spcPts val="0"/>
              </a:spcBef>
              <a:spcAft>
                <a:spcPts val="0"/>
              </a:spcAft>
            </a:pPr>
            <a:r>
              <a:rPr lang="en-US" sz="2400" dirty="0" smtClean="0">
                <a:latin typeface="Arial Black" pitchFamily="34" charset="0"/>
                <a:ea typeface="Calibri"/>
                <a:cs typeface="Times New Roman"/>
              </a:rPr>
              <a:t>A</a:t>
            </a:r>
            <a:r>
              <a:rPr lang="en-US" sz="2400" b="1" dirty="0" smtClean="0">
                <a:latin typeface="Arial Black" pitchFamily="34" charset="0"/>
                <a:ea typeface="Calibri"/>
                <a:cs typeface="Times New Roman"/>
              </a:rPr>
              <a:t>jaran Ki Ageng Wonolela  pada upacara Saparan (Ernawati, 2015) bahwa rejeki seseorang telah ditentukan oleh Allah, namun manusia harus berusaha. Hal ini dilambangkan pada saat masyarakat berebut apem pada upacara Saparan Ki Ageng Wonolela.</a:t>
            </a:r>
            <a:endParaRPr lang="en-US" sz="2400" b="1" dirty="0">
              <a:latin typeface="Arial Black" pitchFamily="34" charset="0"/>
              <a:ea typeface="Calibri"/>
              <a:cs typeface="Times New Roman"/>
            </a:endParaRPr>
          </a:p>
        </p:txBody>
      </p:sp>
    </p:spTree>
  </p:cSld>
  <p:clrMapOvr>
    <a:masterClrMapping/>
  </p:clrMapOvr>
  <p:transition spd="slow" advClick="0">
    <p:wheel spokes="8"/>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10" name="AutoShape 2"/>
          <p:cNvSpPr>
            <a:spLocks noChangeArrowheads="1"/>
          </p:cNvSpPr>
          <p:nvPr/>
        </p:nvSpPr>
        <p:spPr bwMode="auto">
          <a:xfrm>
            <a:off x="738158" y="285728"/>
            <a:ext cx="8286808" cy="1428760"/>
          </a:xfrm>
          <a:prstGeom prst="downArrowCallout">
            <a:avLst>
              <a:gd name="adj1" fmla="val 52321"/>
              <a:gd name="adj2" fmla="val 48148"/>
              <a:gd name="adj3" fmla="val 35032"/>
              <a:gd name="adj4" fmla="val 51852"/>
            </a:avLst>
          </a:prstGeom>
          <a:gradFill rotWithShape="1">
            <a:gsLst>
              <a:gs pos="0">
                <a:srgbClr val="00C2F0"/>
              </a:gs>
              <a:gs pos="50000">
                <a:schemeClr val="bg1"/>
              </a:gs>
              <a:gs pos="100000">
                <a:srgbClr val="00C2F0"/>
              </a:gs>
            </a:gsLst>
            <a:lin ang="5400000" scaled="1"/>
          </a:gradFill>
          <a:ln w="9525">
            <a:miter lim="800000"/>
            <a:headEnd/>
            <a:tailEnd/>
          </a:ln>
          <a:effectLst/>
          <a:scene3d>
            <a:camera prst="legacyObliqueTopRight"/>
            <a:lightRig rig="legacyFlat3" dir="b"/>
          </a:scene3d>
          <a:sp3d extrusionH="430200" prstMaterial="legacyMatte">
            <a:bevelT w="13500" h="13500" prst="angle"/>
            <a:bevelB w="13500" h="13500" prst="angle"/>
            <a:extrusionClr>
              <a:srgbClr val="00C2F0"/>
            </a:extrusionClr>
          </a:sp3d>
        </p:spPr>
        <p:txBody>
          <a:bodyPr wrap="none" anchor="ctr">
            <a:flatTx/>
          </a:bodyPr>
          <a:lstStyle/>
          <a:p>
            <a:pPr>
              <a:defRPr/>
            </a:pPr>
            <a:endParaRPr lang="en-US" dirty="0"/>
          </a:p>
        </p:txBody>
      </p:sp>
      <p:sp>
        <p:nvSpPr>
          <p:cNvPr id="9" name="Rectangle 8"/>
          <p:cNvSpPr/>
          <p:nvPr/>
        </p:nvSpPr>
        <p:spPr>
          <a:xfrm>
            <a:off x="2595546" y="428604"/>
            <a:ext cx="4500594" cy="461665"/>
          </a:xfrm>
          <a:prstGeom prst="rect">
            <a:avLst/>
          </a:prstGeom>
          <a:solidFill>
            <a:schemeClr val="bg2">
              <a:lumMod val="50000"/>
            </a:schemeClr>
          </a:solidFill>
        </p:spPr>
        <p:txBody>
          <a:bodyPr wrap="square">
            <a:spAutoFit/>
          </a:bodyPr>
          <a:lstStyle/>
          <a:p>
            <a:pPr algn="ctr">
              <a:spcBef>
                <a:spcPts val="0"/>
              </a:spcBef>
              <a:spcAft>
                <a:spcPts val="0"/>
              </a:spcAft>
            </a:pPr>
            <a:r>
              <a:rPr lang="en-US" sz="2400" i="1" dirty="0" smtClean="0"/>
              <a:t>Sabar </a:t>
            </a:r>
            <a:endParaRPr lang="en-US" sz="2400" b="1" dirty="0">
              <a:latin typeface="Calibri"/>
              <a:ea typeface="Calibri"/>
              <a:cs typeface="Times New Roman"/>
            </a:endParaRPr>
          </a:p>
        </p:txBody>
      </p:sp>
      <p:sp>
        <p:nvSpPr>
          <p:cNvPr id="12" name="Rounded Rectangle 11"/>
          <p:cNvSpPr/>
          <p:nvPr/>
        </p:nvSpPr>
        <p:spPr>
          <a:xfrm>
            <a:off x="809596" y="1714488"/>
            <a:ext cx="8215370" cy="1928826"/>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spcBef>
                <a:spcPts val="0"/>
              </a:spcBef>
              <a:spcAft>
                <a:spcPts val="0"/>
              </a:spcAft>
            </a:pPr>
            <a:r>
              <a:rPr lang="en-US" sz="2800" i="1" dirty="0" smtClean="0">
                <a:solidFill>
                  <a:schemeClr val="tx1"/>
                </a:solidFill>
                <a:latin typeface="Calibri" pitchFamily="34" charset="0"/>
              </a:rPr>
              <a:t>Sabar</a:t>
            </a:r>
            <a:r>
              <a:rPr lang="en-US" sz="2800" dirty="0" smtClean="0">
                <a:solidFill>
                  <a:schemeClr val="tx1"/>
                </a:solidFill>
                <a:latin typeface="Calibri" pitchFamily="34" charset="0"/>
              </a:rPr>
              <a:t> berarti ‘tahan menghadapi cobaan (tidak lekas marah, tidak lekas putus asa, tidak lekas patah hati); tabah; tenang; tidak tergesa-gesa; tidak terburu nafsu.</a:t>
            </a:r>
            <a:endParaRPr lang="en-US" sz="2800" dirty="0" smtClean="0">
              <a:solidFill>
                <a:schemeClr val="tx1"/>
              </a:solidFill>
              <a:latin typeface="Calibri" pitchFamily="34" charset="0"/>
              <a:ea typeface="Calibri"/>
              <a:cs typeface="Times New Roman"/>
            </a:endParaRPr>
          </a:p>
        </p:txBody>
      </p:sp>
      <p:sp>
        <p:nvSpPr>
          <p:cNvPr id="13" name="Rounded Rectangle 12"/>
          <p:cNvSpPr/>
          <p:nvPr/>
        </p:nvSpPr>
        <p:spPr>
          <a:xfrm>
            <a:off x="738158" y="3786190"/>
            <a:ext cx="8358246" cy="2214578"/>
          </a:xfrm>
          <a:prstGeom prst="round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dirty="0" smtClean="0">
                <a:solidFill>
                  <a:schemeClr val="tx1"/>
                </a:solidFill>
                <a:latin typeface="Calibri" pitchFamily="34" charset="0"/>
              </a:rPr>
              <a:t>Perilaku sabar para warga lereng Merapi saat menerima musibah erupsi Merapi.</a:t>
            </a:r>
            <a:endParaRPr lang="en-US" sz="4000" dirty="0">
              <a:solidFill>
                <a:schemeClr val="tx1"/>
              </a:solidFill>
              <a:latin typeface="Calibri" pitchFamily="34" charset="0"/>
            </a:endParaRPr>
          </a:p>
        </p:txBody>
      </p:sp>
    </p:spTree>
  </p:cSld>
  <p:clrMapOvr>
    <a:masterClrMapping/>
  </p:clrMapOvr>
  <p:transition spd="slow" advClick="0">
    <p:wheel spokes="8"/>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10" name="AutoShape 2"/>
          <p:cNvSpPr>
            <a:spLocks noChangeArrowheads="1"/>
          </p:cNvSpPr>
          <p:nvPr/>
        </p:nvSpPr>
        <p:spPr bwMode="auto">
          <a:xfrm>
            <a:off x="738158" y="285728"/>
            <a:ext cx="8286808" cy="1071570"/>
          </a:xfrm>
          <a:prstGeom prst="downArrowCallout">
            <a:avLst>
              <a:gd name="adj1" fmla="val 52321"/>
              <a:gd name="adj2" fmla="val 48148"/>
              <a:gd name="adj3" fmla="val 35032"/>
              <a:gd name="adj4" fmla="val 51852"/>
            </a:avLst>
          </a:prstGeom>
          <a:gradFill rotWithShape="1">
            <a:gsLst>
              <a:gs pos="0">
                <a:srgbClr val="00C2F0"/>
              </a:gs>
              <a:gs pos="50000">
                <a:schemeClr val="bg1"/>
              </a:gs>
              <a:gs pos="100000">
                <a:srgbClr val="00C2F0"/>
              </a:gs>
            </a:gsLst>
            <a:lin ang="5400000" scaled="1"/>
          </a:gradFill>
          <a:ln w="9525">
            <a:miter lim="800000"/>
            <a:headEnd/>
            <a:tailEnd/>
          </a:ln>
          <a:effectLst/>
          <a:scene3d>
            <a:camera prst="legacyObliqueTopRight"/>
            <a:lightRig rig="legacyFlat3" dir="b"/>
          </a:scene3d>
          <a:sp3d extrusionH="430200" prstMaterial="legacyMatte">
            <a:bevelT w="13500" h="13500" prst="angle"/>
            <a:bevelB w="13500" h="13500" prst="angle"/>
            <a:extrusionClr>
              <a:srgbClr val="00C2F0"/>
            </a:extrusionClr>
          </a:sp3d>
        </p:spPr>
        <p:txBody>
          <a:bodyPr wrap="none" anchor="ctr">
            <a:flatTx/>
          </a:bodyPr>
          <a:lstStyle/>
          <a:p>
            <a:pPr>
              <a:defRPr/>
            </a:pPr>
            <a:endParaRPr lang="en-US" dirty="0"/>
          </a:p>
        </p:txBody>
      </p:sp>
      <p:sp>
        <p:nvSpPr>
          <p:cNvPr id="9" name="Rectangle 8"/>
          <p:cNvSpPr/>
          <p:nvPr/>
        </p:nvSpPr>
        <p:spPr>
          <a:xfrm>
            <a:off x="2595546" y="428604"/>
            <a:ext cx="4500594" cy="461665"/>
          </a:xfrm>
          <a:prstGeom prst="rect">
            <a:avLst/>
          </a:prstGeom>
          <a:solidFill>
            <a:schemeClr val="bg2">
              <a:lumMod val="50000"/>
            </a:schemeClr>
          </a:solidFill>
        </p:spPr>
        <p:txBody>
          <a:bodyPr wrap="square">
            <a:spAutoFit/>
          </a:bodyPr>
          <a:lstStyle/>
          <a:p>
            <a:pPr algn="ctr">
              <a:spcBef>
                <a:spcPts val="0"/>
              </a:spcBef>
              <a:spcAft>
                <a:spcPts val="0"/>
              </a:spcAft>
            </a:pPr>
            <a:r>
              <a:rPr lang="en-US" sz="2400" i="1" dirty="0" smtClean="0"/>
              <a:t>Sumarah</a:t>
            </a:r>
            <a:endParaRPr lang="en-US" sz="2400" b="1" dirty="0">
              <a:latin typeface="Calibri"/>
              <a:ea typeface="Calibri"/>
              <a:cs typeface="Times New Roman"/>
            </a:endParaRPr>
          </a:p>
        </p:txBody>
      </p:sp>
      <p:sp>
        <p:nvSpPr>
          <p:cNvPr id="12" name="Rounded Rectangle 11"/>
          <p:cNvSpPr/>
          <p:nvPr/>
        </p:nvSpPr>
        <p:spPr>
          <a:xfrm>
            <a:off x="881034" y="1428736"/>
            <a:ext cx="8215370" cy="1785950"/>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spcBef>
                <a:spcPts val="0"/>
              </a:spcBef>
              <a:spcAft>
                <a:spcPts val="0"/>
              </a:spcAft>
            </a:pPr>
            <a:r>
              <a:rPr lang="en-US" sz="2800" dirty="0" smtClean="0">
                <a:solidFill>
                  <a:schemeClr val="tx1"/>
                </a:solidFill>
                <a:latin typeface="Calibri" pitchFamily="34" charset="0"/>
                <a:ea typeface="Calibri"/>
                <a:cs typeface="Times New Roman"/>
              </a:rPr>
              <a:t> </a:t>
            </a:r>
            <a:r>
              <a:rPr lang="en-US" sz="2800" b="1" i="1" dirty="0" smtClean="0">
                <a:solidFill>
                  <a:schemeClr val="tx1"/>
                </a:solidFill>
                <a:latin typeface="Calibri" pitchFamily="34" charset="0"/>
                <a:ea typeface="Calibri"/>
                <a:cs typeface="Times New Roman"/>
              </a:rPr>
              <a:t> Sumarah </a:t>
            </a:r>
            <a:r>
              <a:rPr lang="en-US" sz="2800" dirty="0" smtClean="0">
                <a:solidFill>
                  <a:schemeClr val="tx1"/>
                </a:solidFill>
                <a:latin typeface="Calibri" pitchFamily="34" charset="0"/>
                <a:ea typeface="Calibri"/>
                <a:cs typeface="Times New Roman"/>
              </a:rPr>
              <a:t>lebih bersifat kejiwaan (abstrak) setelah berusaha secara fisik. Berserah diri pada Tuhan dengan tetap berupaya. Setelah berupaya, berdoa, kemudian berserah diri. </a:t>
            </a:r>
            <a:r>
              <a:rPr lang="en-US" sz="2800" b="1" i="1" dirty="0" smtClean="0">
                <a:solidFill>
                  <a:schemeClr val="tx1"/>
                </a:solidFill>
                <a:latin typeface="Calibri" pitchFamily="34" charset="0"/>
                <a:ea typeface="Calibri"/>
                <a:cs typeface="Times New Roman"/>
              </a:rPr>
              <a:t>Sumarah pasrah.</a:t>
            </a:r>
          </a:p>
        </p:txBody>
      </p:sp>
      <p:sp>
        <p:nvSpPr>
          <p:cNvPr id="13" name="Rounded Rectangle 12"/>
          <p:cNvSpPr/>
          <p:nvPr/>
        </p:nvSpPr>
        <p:spPr>
          <a:xfrm>
            <a:off x="738158" y="3286124"/>
            <a:ext cx="8429684" cy="2714644"/>
          </a:xfrm>
          <a:prstGeom prst="round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b="1" dirty="0" smtClean="0">
                <a:solidFill>
                  <a:schemeClr val="tx1"/>
                </a:solidFill>
                <a:latin typeface="Calibri" pitchFamily="34" charset="0"/>
              </a:rPr>
              <a:t>  Semua upacara tradisi bersih dusun merupakan refleksi usaha (mengolah alam), doa (dengan berbagai kegiatan dalam bersih desa). Seberapapun hasilnya disyukuri dengan berbagai kegiatan bersih dusun. Desa Religi di Pakem menitik beratkan pada ajaran kepasrahan kepada Sang Pencipta.</a:t>
            </a:r>
          </a:p>
          <a:p>
            <a:r>
              <a:rPr lang="en-US" sz="2400" b="1" dirty="0" smtClean="0">
                <a:solidFill>
                  <a:schemeClr val="tx1"/>
                </a:solidFill>
                <a:latin typeface="Calibri" pitchFamily="34" charset="0"/>
              </a:rPr>
              <a:t> Pangesti Jawi di Pakem Majlis Luhur Himpunan Aliran Kepercayaan</a:t>
            </a:r>
            <a:endParaRPr lang="en-US" sz="2400" b="1" dirty="0">
              <a:solidFill>
                <a:schemeClr val="tx1"/>
              </a:solidFill>
              <a:latin typeface="Calibri" pitchFamily="34" charset="0"/>
            </a:endParaRPr>
          </a:p>
        </p:txBody>
      </p:sp>
      <p:sp>
        <p:nvSpPr>
          <p:cNvPr id="63489" name="Rectangle 1"/>
          <p:cNvSpPr>
            <a:spLocks noChangeArrowheads="1"/>
          </p:cNvSpPr>
          <p:nvPr/>
        </p:nvSpPr>
        <p:spPr bwMode="auto">
          <a:xfrm>
            <a:off x="0" y="0"/>
            <a:ext cx="3587649" cy="276999"/>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rPr>
              <a:t>ke-Tuhan-an. Artinya berserah diri kepada Tuhan.</a:t>
            </a:r>
            <a:r>
              <a:rPr kumimoji="0" lang="en-US" sz="900" b="0" i="0" u="none" strike="noStrike" cap="none" normalizeH="0" baseline="0" dirty="0" smtClean="0">
                <a:ln>
                  <a:noFill/>
                </a:ln>
                <a:solidFill>
                  <a:schemeClr val="tx1"/>
                </a:solidFill>
                <a:effectLst/>
                <a:latin typeface="Arial" pitchFamily="34" charset="0"/>
                <a:cs typeface="Arial" pitchFamily="34" charset="0"/>
              </a:rPr>
              <a:t> </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ransition spd="slow" advClick="0">
    <p:wheel spokes="8"/>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10" name="AutoShape 2"/>
          <p:cNvSpPr>
            <a:spLocks noChangeArrowheads="1"/>
          </p:cNvSpPr>
          <p:nvPr/>
        </p:nvSpPr>
        <p:spPr bwMode="auto">
          <a:xfrm>
            <a:off x="738158" y="285728"/>
            <a:ext cx="8286808" cy="1000132"/>
          </a:xfrm>
          <a:prstGeom prst="downArrowCallout">
            <a:avLst>
              <a:gd name="adj1" fmla="val 52321"/>
              <a:gd name="adj2" fmla="val 48148"/>
              <a:gd name="adj3" fmla="val 35032"/>
              <a:gd name="adj4" fmla="val 51852"/>
            </a:avLst>
          </a:prstGeom>
          <a:gradFill rotWithShape="1">
            <a:gsLst>
              <a:gs pos="0">
                <a:srgbClr val="00C2F0"/>
              </a:gs>
              <a:gs pos="50000">
                <a:schemeClr val="bg1"/>
              </a:gs>
              <a:gs pos="100000">
                <a:srgbClr val="00C2F0"/>
              </a:gs>
            </a:gsLst>
            <a:lin ang="5400000" scaled="1"/>
          </a:gradFill>
          <a:ln w="9525">
            <a:miter lim="800000"/>
            <a:headEnd/>
            <a:tailEnd/>
          </a:ln>
          <a:effectLst/>
          <a:scene3d>
            <a:camera prst="legacyObliqueTopRight"/>
            <a:lightRig rig="legacyFlat3" dir="b"/>
          </a:scene3d>
          <a:sp3d extrusionH="430200" prstMaterial="legacyMatte">
            <a:bevelT w="13500" h="13500" prst="angle"/>
            <a:bevelB w="13500" h="13500" prst="angle"/>
            <a:extrusionClr>
              <a:srgbClr val="00C2F0"/>
            </a:extrusionClr>
          </a:sp3d>
        </p:spPr>
        <p:txBody>
          <a:bodyPr wrap="none" anchor="ctr">
            <a:flatTx/>
          </a:bodyPr>
          <a:lstStyle/>
          <a:p>
            <a:pPr>
              <a:defRPr/>
            </a:pPr>
            <a:endParaRPr lang="en-US" dirty="0"/>
          </a:p>
        </p:txBody>
      </p:sp>
      <p:sp>
        <p:nvSpPr>
          <p:cNvPr id="9" name="Rectangle 8"/>
          <p:cNvSpPr/>
          <p:nvPr/>
        </p:nvSpPr>
        <p:spPr>
          <a:xfrm>
            <a:off x="2595546" y="214290"/>
            <a:ext cx="4500594" cy="461665"/>
          </a:xfrm>
          <a:prstGeom prst="rect">
            <a:avLst/>
          </a:prstGeom>
          <a:solidFill>
            <a:schemeClr val="bg2">
              <a:lumMod val="50000"/>
            </a:schemeClr>
          </a:solidFill>
        </p:spPr>
        <p:txBody>
          <a:bodyPr wrap="square">
            <a:spAutoFit/>
          </a:bodyPr>
          <a:lstStyle/>
          <a:p>
            <a:pPr algn="ctr">
              <a:spcBef>
                <a:spcPts val="0"/>
              </a:spcBef>
              <a:spcAft>
                <a:spcPts val="0"/>
              </a:spcAft>
            </a:pPr>
            <a:r>
              <a:rPr lang="en-US" sz="2400" i="1" dirty="0" smtClean="0"/>
              <a:t>Sumeleh</a:t>
            </a:r>
            <a:endParaRPr lang="en-US" sz="2400" b="1" dirty="0">
              <a:latin typeface="Calibri"/>
              <a:ea typeface="Calibri"/>
              <a:cs typeface="Times New Roman"/>
            </a:endParaRPr>
          </a:p>
        </p:txBody>
      </p:sp>
      <p:sp>
        <p:nvSpPr>
          <p:cNvPr id="12" name="Rounded Rectangle 11"/>
          <p:cNvSpPr/>
          <p:nvPr/>
        </p:nvSpPr>
        <p:spPr>
          <a:xfrm>
            <a:off x="809596" y="1428736"/>
            <a:ext cx="8215370" cy="1857388"/>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i="1" dirty="0" smtClean="0">
                <a:solidFill>
                  <a:schemeClr val="tx1"/>
                </a:solidFill>
              </a:rPr>
              <a:t>Sumeleh</a:t>
            </a:r>
            <a:r>
              <a:rPr lang="en-US" sz="2400" dirty="0" smtClean="0">
                <a:solidFill>
                  <a:schemeClr val="tx1"/>
                </a:solidFill>
              </a:rPr>
              <a:t> (lebih bersifat abstrak dalam pikir) dalam konsep Jawa berarti pikiran yang tenang, pasrah, “menep”, tidak stress, dilandasi kepasrahan kepada Tuhan.  Sumeleh berdimensi kemanusiaan. Sumeleh berarti berpikiran dingin, tidak mudah strees. </a:t>
            </a:r>
            <a:endParaRPr lang="en-US" sz="2400" b="1" dirty="0" smtClean="0">
              <a:solidFill>
                <a:schemeClr val="tx1"/>
              </a:solidFill>
              <a:ea typeface="Calibri"/>
              <a:cs typeface="Times New Roman"/>
            </a:endParaRPr>
          </a:p>
        </p:txBody>
      </p:sp>
      <p:sp>
        <p:nvSpPr>
          <p:cNvPr id="13" name="Rounded Rectangle 12"/>
          <p:cNvSpPr/>
          <p:nvPr/>
        </p:nvSpPr>
        <p:spPr>
          <a:xfrm>
            <a:off x="666720" y="3429000"/>
            <a:ext cx="8358246" cy="2928958"/>
          </a:xfrm>
          <a:prstGeom prst="round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aphicFrame>
        <p:nvGraphicFramePr>
          <p:cNvPr id="14" name="Table 13"/>
          <p:cNvGraphicFramePr>
            <a:graphicFrameLocks noGrp="1"/>
          </p:cNvGraphicFramePr>
          <p:nvPr/>
        </p:nvGraphicFramePr>
        <p:xfrm>
          <a:off x="881034" y="3571875"/>
          <a:ext cx="7929618" cy="2643207"/>
        </p:xfrm>
        <a:graphic>
          <a:graphicData uri="http://schemas.openxmlformats.org/drawingml/2006/table">
            <a:tbl>
              <a:tblPr/>
              <a:tblGrid>
                <a:gridCol w="7929618"/>
              </a:tblGrid>
              <a:tr h="2643207">
                <a:tc>
                  <a:txBody>
                    <a:bodyPr/>
                    <a:lstStyle/>
                    <a:p>
                      <a:pPr marL="0" marR="0" algn="ctr">
                        <a:spcBef>
                          <a:spcPts val="0"/>
                        </a:spcBef>
                        <a:spcAft>
                          <a:spcPts val="0"/>
                        </a:spcAft>
                      </a:pPr>
                      <a:r>
                        <a:rPr lang="en-US" sz="2400" dirty="0">
                          <a:solidFill>
                            <a:schemeClr val="tx1"/>
                          </a:solidFill>
                          <a:latin typeface="Calibri"/>
                          <a:ea typeface="Calibri"/>
                          <a:cs typeface="Times New Roman"/>
                        </a:rPr>
                        <a:t>Hal ini dibuktikan warga Sleman dalam menghadapi erupsi Gunung Merapi. Erupsi Gunung Merapi akan terjadi sepanjang masa karena hal itu merupakan sifat Gunung Merapi, baik skala kecil maupun besar</a:t>
                      </a:r>
                      <a:r>
                        <a:rPr lang="en-US" sz="2400" dirty="0" smtClean="0">
                          <a:solidFill>
                            <a:schemeClr val="tx1"/>
                          </a:solidFill>
                          <a:latin typeface="Calibri"/>
                          <a:ea typeface="Calibri"/>
                          <a:cs typeface="Times New Roman"/>
                        </a:rPr>
                        <a:t>.</a:t>
                      </a:r>
                    </a:p>
                    <a:p>
                      <a:pPr marL="0" marR="0" algn="ctr">
                        <a:spcBef>
                          <a:spcPts val="0"/>
                        </a:spcBef>
                        <a:spcAft>
                          <a:spcPts val="0"/>
                        </a:spcAft>
                      </a:pPr>
                      <a:endParaRPr lang="en-US" sz="2400" dirty="0">
                        <a:solidFill>
                          <a:schemeClr val="tx1"/>
                        </a:solidFill>
                        <a:latin typeface="Calibri"/>
                        <a:ea typeface="Calibri"/>
                        <a:cs typeface="Times New Roman"/>
                      </a:endParaRPr>
                    </a:p>
                    <a:p>
                      <a:pPr marL="0" marR="0" algn="ctr">
                        <a:spcBef>
                          <a:spcPts val="0"/>
                        </a:spcBef>
                        <a:spcAft>
                          <a:spcPts val="0"/>
                        </a:spcAft>
                      </a:pPr>
                      <a:r>
                        <a:rPr lang="en-US" sz="2400" i="1" dirty="0">
                          <a:solidFill>
                            <a:schemeClr val="tx1"/>
                          </a:solidFill>
                          <a:latin typeface="Calibri"/>
                          <a:ea typeface="Calibri"/>
                          <a:cs typeface="Times New Roman"/>
                        </a:rPr>
                        <a:t>Upacara Nyadran Wot Galeh</a:t>
                      </a:r>
                      <a:r>
                        <a:rPr lang="en-US" sz="2400" dirty="0">
                          <a:solidFill>
                            <a:schemeClr val="tx1"/>
                          </a:solidFill>
                          <a:latin typeface="Calibri"/>
                          <a:ea typeface="Calibri"/>
                          <a:cs typeface="Times New Roman"/>
                        </a:rPr>
                        <a:t> di Masjid Pathok Negara (Suthoni) Pangeran Purubaya.</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ransition spd="slow" advClick="0">
    <p:wheel spokes="8"/>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506882" name="AutoShape 2"/>
          <p:cNvSpPr>
            <a:spLocks noChangeArrowheads="1"/>
          </p:cNvSpPr>
          <p:nvPr/>
        </p:nvSpPr>
        <p:spPr bwMode="auto">
          <a:xfrm>
            <a:off x="809596" y="214290"/>
            <a:ext cx="7286676" cy="785818"/>
          </a:xfrm>
          <a:prstGeom prst="downArrowCallout">
            <a:avLst>
              <a:gd name="adj1" fmla="val 52321"/>
              <a:gd name="adj2" fmla="val 48148"/>
              <a:gd name="adj3" fmla="val 35032"/>
              <a:gd name="adj4" fmla="val 51852"/>
            </a:avLst>
          </a:prstGeom>
          <a:solidFill>
            <a:srgbClr val="FF0000"/>
          </a:solidFill>
          <a:ln w="9525">
            <a:miter lim="800000"/>
            <a:headEnd/>
            <a:tailEnd/>
          </a:ln>
          <a:effectLst/>
          <a:scene3d>
            <a:camera prst="legacyObliqueTopRight"/>
            <a:lightRig rig="legacyFlat3" dir="b"/>
          </a:scene3d>
          <a:sp3d extrusionH="430200" prstMaterial="legacyMatte">
            <a:bevelT w="13500" h="13500" prst="angle"/>
            <a:bevelB w="13500" h="13500" prst="angle"/>
            <a:extrusionClr>
              <a:srgbClr val="00C2F0"/>
            </a:extrusionClr>
          </a:sp3d>
        </p:spPr>
        <p:txBody>
          <a:bodyPr wrap="none" anchor="ctr">
            <a:flatTx/>
          </a:bodyPr>
          <a:lstStyle/>
          <a:p>
            <a:pPr>
              <a:defRPr/>
            </a:pPr>
            <a:endParaRPr lang="en-US" dirty="0"/>
          </a:p>
        </p:txBody>
      </p:sp>
      <p:sp>
        <p:nvSpPr>
          <p:cNvPr id="12292" name="Text Box 7"/>
          <p:cNvSpPr txBox="1">
            <a:spLocks noChangeArrowheads="1"/>
          </p:cNvSpPr>
          <p:nvPr/>
        </p:nvSpPr>
        <p:spPr bwMode="auto">
          <a:xfrm>
            <a:off x="952472" y="285728"/>
            <a:ext cx="7215238" cy="461665"/>
          </a:xfrm>
          <a:prstGeom prst="rect">
            <a:avLst/>
          </a:prstGeom>
          <a:solidFill>
            <a:srgbClr val="FFC000"/>
          </a:solidFill>
          <a:ln w="9525">
            <a:noFill/>
            <a:miter lim="800000"/>
            <a:headEnd/>
            <a:tailEnd/>
          </a:ln>
        </p:spPr>
        <p:txBody>
          <a:bodyPr wrap="square">
            <a:spAutoFit/>
          </a:bodyPr>
          <a:lstStyle/>
          <a:p>
            <a:pPr algn="ctr">
              <a:spcBef>
                <a:spcPct val="50000"/>
              </a:spcBef>
            </a:pPr>
            <a:r>
              <a:rPr lang="en-US" sz="2400" b="1" dirty="0" smtClean="0">
                <a:latin typeface="Arial Black" pitchFamily="34" charset="0"/>
              </a:rPr>
              <a:t>B.  KEPEMIMPINAN</a:t>
            </a:r>
            <a:endParaRPr lang="en-US" sz="2000" b="1" dirty="0">
              <a:latin typeface="Arial Black" pitchFamily="34" charset="0"/>
            </a:endParaRPr>
          </a:p>
        </p:txBody>
      </p:sp>
      <p:sp>
        <p:nvSpPr>
          <p:cNvPr id="10" name="AutoShape 2"/>
          <p:cNvSpPr>
            <a:spLocks noChangeArrowheads="1"/>
          </p:cNvSpPr>
          <p:nvPr/>
        </p:nvSpPr>
        <p:spPr bwMode="auto">
          <a:xfrm>
            <a:off x="2381232" y="1285860"/>
            <a:ext cx="4357718" cy="642942"/>
          </a:xfrm>
          <a:prstGeom prst="downArrowCallout">
            <a:avLst>
              <a:gd name="adj1" fmla="val 52321"/>
              <a:gd name="adj2" fmla="val 48148"/>
              <a:gd name="adj3" fmla="val 35032"/>
              <a:gd name="adj4" fmla="val 51852"/>
            </a:avLst>
          </a:prstGeom>
          <a:gradFill rotWithShape="1">
            <a:gsLst>
              <a:gs pos="0">
                <a:srgbClr val="00C2F0"/>
              </a:gs>
              <a:gs pos="50000">
                <a:schemeClr val="bg1"/>
              </a:gs>
              <a:gs pos="100000">
                <a:srgbClr val="00C2F0"/>
              </a:gs>
            </a:gsLst>
            <a:lin ang="5400000" scaled="1"/>
          </a:gradFill>
          <a:ln w="9525">
            <a:miter lim="800000"/>
            <a:headEnd/>
            <a:tailEnd/>
          </a:ln>
          <a:effectLst/>
          <a:scene3d>
            <a:camera prst="legacyObliqueTopRight"/>
            <a:lightRig rig="legacyFlat3" dir="b"/>
          </a:scene3d>
          <a:sp3d extrusionH="430200" prstMaterial="legacyMatte">
            <a:bevelT w="13500" h="13500" prst="angle"/>
            <a:bevelB w="13500" h="13500" prst="angle"/>
            <a:extrusionClr>
              <a:srgbClr val="00C2F0"/>
            </a:extrusionClr>
          </a:sp3d>
        </p:spPr>
        <p:txBody>
          <a:bodyPr wrap="none" anchor="ctr">
            <a:flatTx/>
          </a:bodyPr>
          <a:lstStyle/>
          <a:p>
            <a:pPr>
              <a:defRPr/>
            </a:pPr>
            <a:endParaRPr lang="en-US" dirty="0"/>
          </a:p>
        </p:txBody>
      </p:sp>
      <p:sp>
        <p:nvSpPr>
          <p:cNvPr id="9" name="Rectangle 8"/>
          <p:cNvSpPr/>
          <p:nvPr/>
        </p:nvSpPr>
        <p:spPr>
          <a:xfrm>
            <a:off x="2381232" y="1142984"/>
            <a:ext cx="4500594" cy="461665"/>
          </a:xfrm>
          <a:prstGeom prst="rect">
            <a:avLst/>
          </a:prstGeom>
          <a:solidFill>
            <a:schemeClr val="bg2">
              <a:lumMod val="50000"/>
            </a:schemeClr>
          </a:solidFill>
        </p:spPr>
        <p:txBody>
          <a:bodyPr wrap="square">
            <a:spAutoFit/>
          </a:bodyPr>
          <a:lstStyle/>
          <a:p>
            <a:pPr algn="ctr">
              <a:spcBef>
                <a:spcPts val="0"/>
              </a:spcBef>
              <a:spcAft>
                <a:spcPts val="0"/>
              </a:spcAft>
            </a:pPr>
            <a:r>
              <a:rPr lang="en-US" sz="2400" b="1" i="1" dirty="0" smtClean="0">
                <a:latin typeface="Calibri"/>
                <a:ea typeface="Calibri"/>
                <a:cs typeface="Times New Roman"/>
              </a:rPr>
              <a:t>Adil</a:t>
            </a:r>
            <a:endParaRPr lang="en-US" sz="2400" b="1" dirty="0">
              <a:latin typeface="Calibri"/>
              <a:ea typeface="Calibri"/>
              <a:cs typeface="Times New Roman"/>
            </a:endParaRPr>
          </a:p>
        </p:txBody>
      </p:sp>
      <p:sp>
        <p:nvSpPr>
          <p:cNvPr id="12" name="Rounded Rectangle 11"/>
          <p:cNvSpPr/>
          <p:nvPr/>
        </p:nvSpPr>
        <p:spPr>
          <a:xfrm>
            <a:off x="1952604" y="1928802"/>
            <a:ext cx="6143668" cy="2214578"/>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spcBef>
                <a:spcPts val="0"/>
              </a:spcBef>
              <a:spcAft>
                <a:spcPts val="0"/>
              </a:spcAft>
            </a:pPr>
            <a:r>
              <a:rPr lang="en-US" sz="2800" dirty="0" smtClean="0">
                <a:solidFill>
                  <a:schemeClr val="tx1"/>
                </a:solidFill>
                <a:latin typeface="Cambria" pitchFamily="18" charset="0"/>
              </a:rPr>
              <a:t>Adil berarti tidak memihak dalam membuat keputusan. Bersifat proporsional dan kontekstual, sesuai dengan tugas dan fungsi, kedudukan, tujuan, situasi dan keadaan </a:t>
            </a:r>
            <a:endParaRPr lang="en-US" sz="2800" dirty="0">
              <a:solidFill>
                <a:schemeClr val="tx1"/>
              </a:solidFill>
              <a:latin typeface="Cambria" pitchFamily="18" charset="0"/>
            </a:endParaRPr>
          </a:p>
        </p:txBody>
      </p:sp>
      <p:sp>
        <p:nvSpPr>
          <p:cNvPr id="13" name="Rounded Rectangle 12"/>
          <p:cNvSpPr/>
          <p:nvPr/>
        </p:nvSpPr>
        <p:spPr>
          <a:xfrm>
            <a:off x="1381100" y="4357694"/>
            <a:ext cx="7286676" cy="1928826"/>
          </a:xfrm>
          <a:prstGeom prst="round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solidFill>
                  <a:schemeClr val="tx1"/>
                </a:solidFill>
                <a:latin typeface="Cambria" pitchFamily="18" charset="0"/>
              </a:rPr>
              <a:t>Pemimpin berwatak samahita (adil, tidak membedakan antara yang kaya dan yang miskin, yang tinggi yang rendah, yang kuat denganyang lemah (Tashadi dkk, 2002:279).</a:t>
            </a:r>
            <a:endParaRPr lang="en-US" sz="2800" dirty="0">
              <a:solidFill>
                <a:schemeClr val="tx1"/>
              </a:solidFill>
              <a:latin typeface="Cambria" pitchFamily="18" charset="0"/>
            </a:endParaRPr>
          </a:p>
        </p:txBody>
      </p:sp>
      <p:sp>
        <p:nvSpPr>
          <p:cNvPr id="15" name="Rectangle 14"/>
          <p:cNvSpPr/>
          <p:nvPr/>
        </p:nvSpPr>
        <p:spPr>
          <a:xfrm>
            <a:off x="1309662" y="4000504"/>
            <a:ext cx="6858048" cy="400110"/>
          </a:xfrm>
          <a:prstGeom prst="rect">
            <a:avLst/>
          </a:prstGeom>
        </p:spPr>
        <p:txBody>
          <a:bodyPr wrap="square">
            <a:spAutoFit/>
          </a:bodyPr>
          <a:lstStyle/>
          <a:p>
            <a:pPr algn="ctr">
              <a:spcBef>
                <a:spcPts val="0"/>
              </a:spcBef>
              <a:spcAft>
                <a:spcPts val="0"/>
              </a:spcAft>
            </a:pPr>
            <a:endParaRPr lang="en-US" sz="2000" b="1" dirty="0" smtClean="0">
              <a:latin typeface="Calibri"/>
              <a:ea typeface="Calibri"/>
              <a:cs typeface="Times New Roman"/>
            </a:endParaRPr>
          </a:p>
        </p:txBody>
      </p:sp>
    </p:spTree>
  </p:cSld>
  <p:clrMapOvr>
    <a:masterClrMapping/>
  </p:clrMapOvr>
  <p:transition spd="slow" advClick="0">
    <p:wheel spokes="8"/>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10" name="AutoShape 2"/>
          <p:cNvSpPr>
            <a:spLocks noChangeArrowheads="1"/>
          </p:cNvSpPr>
          <p:nvPr/>
        </p:nvSpPr>
        <p:spPr bwMode="auto">
          <a:xfrm>
            <a:off x="738158" y="285728"/>
            <a:ext cx="8286808" cy="857256"/>
          </a:xfrm>
          <a:prstGeom prst="downArrowCallout">
            <a:avLst>
              <a:gd name="adj1" fmla="val 52321"/>
              <a:gd name="adj2" fmla="val 48148"/>
              <a:gd name="adj3" fmla="val 35032"/>
              <a:gd name="adj4" fmla="val 51852"/>
            </a:avLst>
          </a:prstGeom>
          <a:solidFill>
            <a:srgbClr val="C00000"/>
          </a:solidFill>
          <a:ln w="9525">
            <a:miter lim="800000"/>
            <a:headEnd/>
            <a:tailEnd/>
          </a:ln>
          <a:effectLst/>
          <a:scene3d>
            <a:camera prst="legacyObliqueTopRight"/>
            <a:lightRig rig="legacyFlat3" dir="b"/>
          </a:scene3d>
          <a:sp3d extrusionH="430200" prstMaterial="legacyMatte">
            <a:bevelT w="13500" h="13500" prst="angle"/>
            <a:bevelB w="13500" h="13500" prst="angle"/>
            <a:extrusionClr>
              <a:srgbClr val="00C2F0"/>
            </a:extrusionClr>
          </a:sp3d>
        </p:spPr>
        <p:txBody>
          <a:bodyPr wrap="none" anchor="ctr">
            <a:flatTx/>
          </a:bodyPr>
          <a:lstStyle/>
          <a:p>
            <a:pPr>
              <a:defRPr/>
            </a:pPr>
            <a:endParaRPr lang="en-US" dirty="0"/>
          </a:p>
        </p:txBody>
      </p:sp>
      <p:sp>
        <p:nvSpPr>
          <p:cNvPr id="9" name="Rectangle 8"/>
          <p:cNvSpPr/>
          <p:nvPr/>
        </p:nvSpPr>
        <p:spPr>
          <a:xfrm>
            <a:off x="2809860" y="214291"/>
            <a:ext cx="3786214" cy="461665"/>
          </a:xfrm>
          <a:prstGeom prst="rect">
            <a:avLst/>
          </a:prstGeom>
          <a:solidFill>
            <a:srgbClr val="FFC000"/>
          </a:solidFill>
        </p:spPr>
        <p:txBody>
          <a:bodyPr wrap="square">
            <a:spAutoFit/>
          </a:bodyPr>
          <a:lstStyle/>
          <a:p>
            <a:pPr algn="ctr">
              <a:spcBef>
                <a:spcPts val="0"/>
              </a:spcBef>
              <a:spcAft>
                <a:spcPts val="0"/>
              </a:spcAft>
            </a:pPr>
            <a:r>
              <a:rPr lang="en-US" sz="2400" b="1" i="1" dirty="0" smtClean="0">
                <a:latin typeface="Calibri"/>
                <a:ea typeface="Calibri"/>
                <a:cs typeface="Times New Roman"/>
              </a:rPr>
              <a:t>Manjing Ajur Ajer</a:t>
            </a:r>
            <a:endParaRPr lang="en-US" sz="2400" b="1" dirty="0">
              <a:latin typeface="Calibri"/>
              <a:ea typeface="Calibri"/>
              <a:cs typeface="Times New Roman"/>
            </a:endParaRPr>
          </a:p>
        </p:txBody>
      </p:sp>
      <p:sp>
        <p:nvSpPr>
          <p:cNvPr id="12" name="Rounded Rectangle 11"/>
          <p:cNvSpPr/>
          <p:nvPr/>
        </p:nvSpPr>
        <p:spPr>
          <a:xfrm>
            <a:off x="809596" y="1214422"/>
            <a:ext cx="8215370" cy="1357322"/>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spcBef>
                <a:spcPts val="0"/>
              </a:spcBef>
              <a:spcAft>
                <a:spcPts val="0"/>
              </a:spcAft>
            </a:pPr>
            <a:r>
              <a:rPr lang="en-US" sz="2400" i="1" dirty="0" smtClean="0">
                <a:solidFill>
                  <a:schemeClr val="tx1"/>
                </a:solidFill>
              </a:rPr>
              <a:t>Manjing ajur-ajer</a:t>
            </a:r>
            <a:r>
              <a:rPr lang="en-US" sz="2400" dirty="0" smtClean="0">
                <a:solidFill>
                  <a:schemeClr val="tx1"/>
                </a:solidFill>
              </a:rPr>
              <a:t> mengandung pengertian bahwa pemimpin dapat menyesuaikan di mana saja, kapan saja, dan dengan siapa saja.</a:t>
            </a:r>
            <a:endParaRPr lang="en-US" sz="2400" b="1" dirty="0" smtClean="0">
              <a:solidFill>
                <a:schemeClr val="tx1"/>
              </a:solidFill>
              <a:latin typeface="Arial Black" pitchFamily="34" charset="0"/>
              <a:ea typeface="Calibri"/>
              <a:cs typeface="Times New Roman"/>
            </a:endParaRPr>
          </a:p>
        </p:txBody>
      </p:sp>
      <p:sp>
        <p:nvSpPr>
          <p:cNvPr id="13" name="Rounded Rectangle 12"/>
          <p:cNvSpPr/>
          <p:nvPr/>
        </p:nvSpPr>
        <p:spPr>
          <a:xfrm>
            <a:off x="738158" y="2857496"/>
            <a:ext cx="8358246" cy="3000396"/>
          </a:xfrm>
          <a:prstGeom prst="round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Rectangle 14"/>
          <p:cNvSpPr/>
          <p:nvPr/>
        </p:nvSpPr>
        <p:spPr>
          <a:xfrm>
            <a:off x="1023910" y="2928934"/>
            <a:ext cx="7786742" cy="2800767"/>
          </a:xfrm>
          <a:prstGeom prst="rect">
            <a:avLst/>
          </a:prstGeom>
        </p:spPr>
        <p:txBody>
          <a:bodyPr wrap="square">
            <a:spAutoFit/>
          </a:bodyPr>
          <a:lstStyle/>
          <a:p>
            <a:pPr algn="ctr"/>
            <a:r>
              <a:rPr lang="en-US" sz="2200" dirty="0" smtClean="0"/>
              <a:t>Hampir semua cerita tradisi di Sleman merupakan refleksi kemampuan para pemimpin untuk menyatu dengan rakyatnya (</a:t>
            </a:r>
            <a:r>
              <a:rPr lang="en-US" sz="2200" i="1" dirty="0" smtClean="0"/>
              <a:t>manjing</a:t>
            </a:r>
            <a:r>
              <a:rPr lang="en-US" sz="2200" dirty="0" smtClean="0"/>
              <a:t>: masuk, </a:t>
            </a:r>
            <a:r>
              <a:rPr lang="en-US" sz="2200" i="1" dirty="0" smtClean="0"/>
              <a:t>ajur-ajer</a:t>
            </a:r>
            <a:r>
              <a:rPr lang="en-US" sz="2200" dirty="0" smtClean="0"/>
              <a:t>: menyesuaikan). </a:t>
            </a:r>
          </a:p>
          <a:p>
            <a:pPr algn="ctr"/>
            <a:endParaRPr lang="en-US" sz="2200" dirty="0" smtClean="0"/>
          </a:p>
          <a:p>
            <a:pPr algn="ctr"/>
            <a:r>
              <a:rPr lang="en-US" sz="2200" dirty="0" smtClean="0"/>
              <a:t>Para pemimpin umumnya keturunan raja, pendiri kerajaan yang menyatu dengan rakyatnya untuk menyesuaikan diri dengan keadaan alam, rakyat, dan sebagai peringatan dilaksanakan upacara tradisi.</a:t>
            </a:r>
            <a:endParaRPr lang="en-US" sz="2200" b="1" dirty="0">
              <a:latin typeface="Arial Black" pitchFamily="34" charset="0"/>
              <a:ea typeface="Calibri"/>
              <a:cs typeface="Times New Roman"/>
            </a:endParaRPr>
          </a:p>
        </p:txBody>
      </p:sp>
    </p:spTree>
  </p:cSld>
  <p:clrMapOvr>
    <a:masterClrMapping/>
  </p:clrMapOvr>
  <p:transition spd="slow" advClick="0">
    <p:wheel spokes="8"/>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PhAnim="0">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10" name="AutoShape 2"/>
          <p:cNvSpPr>
            <a:spLocks noChangeArrowheads="1"/>
          </p:cNvSpPr>
          <p:nvPr/>
        </p:nvSpPr>
        <p:spPr bwMode="auto">
          <a:xfrm>
            <a:off x="738158" y="285728"/>
            <a:ext cx="8286808" cy="857256"/>
          </a:xfrm>
          <a:prstGeom prst="downArrowCallout">
            <a:avLst>
              <a:gd name="adj1" fmla="val 52321"/>
              <a:gd name="adj2" fmla="val 48148"/>
              <a:gd name="adj3" fmla="val 35032"/>
              <a:gd name="adj4" fmla="val 51852"/>
            </a:avLst>
          </a:prstGeom>
          <a:solidFill>
            <a:srgbClr val="C00000"/>
          </a:solidFill>
          <a:ln w="9525">
            <a:miter lim="800000"/>
            <a:headEnd/>
            <a:tailEnd/>
          </a:ln>
          <a:effectLst/>
          <a:scene3d>
            <a:camera prst="legacyObliqueTopRight"/>
            <a:lightRig rig="legacyFlat3" dir="b"/>
          </a:scene3d>
          <a:sp3d extrusionH="430200" prstMaterial="legacyMatte">
            <a:bevelT w="13500" h="13500" prst="angle"/>
            <a:bevelB w="13500" h="13500" prst="angle"/>
            <a:extrusionClr>
              <a:srgbClr val="00C2F0"/>
            </a:extrusionClr>
          </a:sp3d>
        </p:spPr>
        <p:txBody>
          <a:bodyPr wrap="none" anchor="ctr">
            <a:flatTx/>
          </a:bodyPr>
          <a:lstStyle/>
          <a:p>
            <a:pPr>
              <a:defRPr/>
            </a:pPr>
            <a:endParaRPr lang="en-US" dirty="0"/>
          </a:p>
        </p:txBody>
      </p:sp>
      <p:sp>
        <p:nvSpPr>
          <p:cNvPr id="9" name="Rectangle 8"/>
          <p:cNvSpPr/>
          <p:nvPr/>
        </p:nvSpPr>
        <p:spPr>
          <a:xfrm>
            <a:off x="2809860" y="214291"/>
            <a:ext cx="3786214" cy="461665"/>
          </a:xfrm>
          <a:prstGeom prst="rect">
            <a:avLst/>
          </a:prstGeom>
          <a:solidFill>
            <a:srgbClr val="FFC000"/>
          </a:solidFill>
        </p:spPr>
        <p:txBody>
          <a:bodyPr wrap="square">
            <a:spAutoFit/>
          </a:bodyPr>
          <a:lstStyle/>
          <a:p>
            <a:pPr algn="ctr">
              <a:spcBef>
                <a:spcPts val="0"/>
              </a:spcBef>
              <a:spcAft>
                <a:spcPts val="0"/>
              </a:spcAft>
            </a:pPr>
            <a:r>
              <a:rPr lang="en-US" sz="2400" b="1" dirty="0" smtClean="0">
                <a:latin typeface="Calibri"/>
                <a:ea typeface="Calibri"/>
                <a:cs typeface="Times New Roman"/>
              </a:rPr>
              <a:t> Mrantasi</a:t>
            </a:r>
            <a:endParaRPr lang="en-US" sz="2400" b="1" dirty="0">
              <a:latin typeface="Calibri"/>
              <a:ea typeface="Calibri"/>
              <a:cs typeface="Times New Roman"/>
            </a:endParaRPr>
          </a:p>
        </p:txBody>
      </p:sp>
      <p:sp>
        <p:nvSpPr>
          <p:cNvPr id="12" name="Rounded Rectangle 11"/>
          <p:cNvSpPr/>
          <p:nvPr/>
        </p:nvSpPr>
        <p:spPr>
          <a:xfrm>
            <a:off x="809596" y="1142984"/>
            <a:ext cx="8215370" cy="2000264"/>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spcBef>
                <a:spcPts val="0"/>
              </a:spcBef>
              <a:spcAft>
                <a:spcPts val="0"/>
              </a:spcAft>
            </a:pPr>
            <a:r>
              <a:rPr lang="en-US" sz="2400" i="1" dirty="0" smtClean="0">
                <a:solidFill>
                  <a:schemeClr val="tx1"/>
                </a:solidFill>
              </a:rPr>
              <a:t>Mrantasi</a:t>
            </a:r>
            <a:r>
              <a:rPr lang="en-US" sz="2400" dirty="0" smtClean="0">
                <a:solidFill>
                  <a:schemeClr val="tx1"/>
                </a:solidFill>
              </a:rPr>
              <a:t> berarti dapat menyelesaian tugasnya dengan baik, sesuai dengan tujuan dan target, dan  berkontributif. </a:t>
            </a:r>
            <a:r>
              <a:rPr lang="en-US" sz="2400" i="1" dirty="0" smtClean="0">
                <a:solidFill>
                  <a:schemeClr val="tx1"/>
                </a:solidFill>
              </a:rPr>
              <a:t>Mrantasi</a:t>
            </a:r>
            <a:r>
              <a:rPr lang="en-US" sz="2400" dirty="0" smtClean="0">
                <a:solidFill>
                  <a:schemeClr val="tx1"/>
                </a:solidFill>
              </a:rPr>
              <a:t> juga memuat makna dapat menyelesaikan masalah secara efektif efisien </a:t>
            </a:r>
            <a:r>
              <a:rPr lang="en-US" sz="2400" i="1" dirty="0" smtClean="0">
                <a:solidFill>
                  <a:schemeClr val="tx1"/>
                </a:solidFill>
              </a:rPr>
              <a:t>(poblem solver)</a:t>
            </a:r>
            <a:endParaRPr lang="en-US" sz="2400" dirty="0" smtClean="0">
              <a:solidFill>
                <a:schemeClr val="tx1"/>
              </a:solidFill>
              <a:latin typeface="Arial Black" pitchFamily="34" charset="0"/>
              <a:ea typeface="Calibri"/>
              <a:cs typeface="Times New Roman"/>
            </a:endParaRPr>
          </a:p>
        </p:txBody>
      </p:sp>
      <p:sp>
        <p:nvSpPr>
          <p:cNvPr id="13" name="Rounded Rectangle 12"/>
          <p:cNvSpPr/>
          <p:nvPr/>
        </p:nvSpPr>
        <p:spPr>
          <a:xfrm>
            <a:off x="738158" y="3286124"/>
            <a:ext cx="8358246" cy="2571768"/>
          </a:xfrm>
          <a:prstGeom prst="round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solidFill>
                  <a:schemeClr val="tx1"/>
                </a:solidFill>
              </a:rPr>
              <a:t>Semua nilai tersebut mendasari nilai </a:t>
            </a:r>
            <a:r>
              <a:rPr lang="en-US" sz="2000" i="1" dirty="0" smtClean="0">
                <a:solidFill>
                  <a:schemeClr val="tx1"/>
                </a:solidFill>
              </a:rPr>
              <a:t>mrantasi</a:t>
            </a:r>
            <a:r>
              <a:rPr lang="en-US" sz="2000" dirty="0" smtClean="0">
                <a:solidFill>
                  <a:schemeClr val="tx1"/>
                </a:solidFill>
              </a:rPr>
              <a:t>. Artinya agar seseorang dapat </a:t>
            </a:r>
            <a:r>
              <a:rPr lang="en-US" sz="2000" i="1" dirty="0" smtClean="0">
                <a:solidFill>
                  <a:schemeClr val="tx1"/>
                </a:solidFill>
              </a:rPr>
              <a:t>mrantasi</a:t>
            </a:r>
            <a:r>
              <a:rPr lang="en-US" sz="2000" dirty="0" smtClean="0">
                <a:solidFill>
                  <a:schemeClr val="tx1"/>
                </a:solidFill>
              </a:rPr>
              <a:t> diperlukan kompetensi, kebijaksanan, kemampuan berpikir kritis analitis dan futuristik, cermat, berbasis SOP </a:t>
            </a:r>
            <a:r>
              <a:rPr lang="en-US" sz="2000" i="1" dirty="0" smtClean="0">
                <a:solidFill>
                  <a:schemeClr val="tx1"/>
                </a:solidFill>
              </a:rPr>
              <a:t>(Standard Operating Procedure)</a:t>
            </a:r>
            <a:r>
              <a:rPr lang="en-US" sz="2000" dirty="0" smtClean="0">
                <a:solidFill>
                  <a:schemeClr val="tx1"/>
                </a:solidFill>
              </a:rPr>
              <a:t> atau dalam slogan jawa alon-alon, waton, kelakon. Alon-alon berarti cermat dan teliti. Waton berarti berdasarkan aturan atau berpedoman pada peraturan/SOP. </a:t>
            </a:r>
            <a:r>
              <a:rPr lang="en-US" sz="2000" i="1" dirty="0" smtClean="0">
                <a:solidFill>
                  <a:schemeClr val="tx1"/>
                </a:solidFill>
              </a:rPr>
              <a:t>Kelakon</a:t>
            </a:r>
            <a:r>
              <a:rPr lang="en-US" sz="2000" dirty="0" smtClean="0">
                <a:solidFill>
                  <a:schemeClr val="tx1"/>
                </a:solidFill>
              </a:rPr>
              <a:t> berarti berhasil atau sukses.</a:t>
            </a:r>
            <a:endParaRPr lang="en-US" sz="2000" dirty="0">
              <a:solidFill>
                <a:schemeClr val="tx1"/>
              </a:solidFill>
            </a:endParaRPr>
          </a:p>
        </p:txBody>
      </p:sp>
    </p:spTree>
  </p:cSld>
  <p:clrMapOvr>
    <a:masterClrMapping/>
  </p:clrMapOvr>
  <p:transition spd="slow" advClick="0">
    <p:wheel spokes="8"/>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MasterPhAnim="0">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10" name="AutoShape 2"/>
          <p:cNvSpPr>
            <a:spLocks noChangeArrowheads="1"/>
          </p:cNvSpPr>
          <p:nvPr/>
        </p:nvSpPr>
        <p:spPr bwMode="auto">
          <a:xfrm>
            <a:off x="738158" y="285728"/>
            <a:ext cx="8286808" cy="857256"/>
          </a:xfrm>
          <a:prstGeom prst="downArrowCallout">
            <a:avLst>
              <a:gd name="adj1" fmla="val 52321"/>
              <a:gd name="adj2" fmla="val 48148"/>
              <a:gd name="adj3" fmla="val 35032"/>
              <a:gd name="adj4" fmla="val 51852"/>
            </a:avLst>
          </a:prstGeom>
          <a:solidFill>
            <a:srgbClr val="C00000"/>
          </a:solidFill>
          <a:ln w="9525">
            <a:miter lim="800000"/>
            <a:headEnd/>
            <a:tailEnd/>
          </a:ln>
          <a:effectLst/>
          <a:scene3d>
            <a:camera prst="legacyObliqueTopRight"/>
            <a:lightRig rig="legacyFlat3" dir="b"/>
          </a:scene3d>
          <a:sp3d extrusionH="430200" prstMaterial="legacyMatte">
            <a:bevelT w="13500" h="13500" prst="angle"/>
            <a:bevelB w="13500" h="13500" prst="angle"/>
            <a:extrusionClr>
              <a:srgbClr val="00C2F0"/>
            </a:extrusionClr>
          </a:sp3d>
        </p:spPr>
        <p:txBody>
          <a:bodyPr wrap="none" anchor="ctr">
            <a:flatTx/>
          </a:bodyPr>
          <a:lstStyle/>
          <a:p>
            <a:pPr>
              <a:defRPr/>
            </a:pPr>
            <a:endParaRPr lang="en-US" dirty="0"/>
          </a:p>
        </p:txBody>
      </p:sp>
      <p:sp>
        <p:nvSpPr>
          <p:cNvPr id="9" name="Rectangle 8"/>
          <p:cNvSpPr/>
          <p:nvPr/>
        </p:nvSpPr>
        <p:spPr>
          <a:xfrm>
            <a:off x="2809860" y="214291"/>
            <a:ext cx="3786214" cy="461665"/>
          </a:xfrm>
          <a:prstGeom prst="rect">
            <a:avLst/>
          </a:prstGeom>
          <a:solidFill>
            <a:srgbClr val="FFC000"/>
          </a:solidFill>
        </p:spPr>
        <p:txBody>
          <a:bodyPr wrap="square">
            <a:spAutoFit/>
          </a:bodyPr>
          <a:lstStyle/>
          <a:p>
            <a:pPr algn="ctr">
              <a:spcBef>
                <a:spcPts val="0"/>
              </a:spcBef>
              <a:spcAft>
                <a:spcPts val="0"/>
              </a:spcAft>
            </a:pPr>
            <a:r>
              <a:rPr lang="en-US" sz="2400" b="1" dirty="0" smtClean="0">
                <a:latin typeface="Calibri"/>
                <a:ea typeface="Calibri"/>
                <a:cs typeface="Times New Roman"/>
              </a:rPr>
              <a:t>Mumpuni</a:t>
            </a:r>
            <a:endParaRPr lang="en-US" sz="2400" b="1" dirty="0">
              <a:latin typeface="Calibri"/>
              <a:ea typeface="Calibri"/>
              <a:cs typeface="Times New Roman"/>
            </a:endParaRPr>
          </a:p>
        </p:txBody>
      </p:sp>
      <p:sp>
        <p:nvSpPr>
          <p:cNvPr id="12" name="Rounded Rectangle 11"/>
          <p:cNvSpPr/>
          <p:nvPr/>
        </p:nvSpPr>
        <p:spPr>
          <a:xfrm>
            <a:off x="809596" y="1142984"/>
            <a:ext cx="8215370" cy="1357322"/>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spcBef>
                <a:spcPts val="0"/>
              </a:spcBef>
              <a:spcAft>
                <a:spcPts val="0"/>
              </a:spcAft>
            </a:pPr>
            <a:r>
              <a:rPr lang="en-US" sz="2400" i="1" dirty="0" smtClean="0">
                <a:solidFill>
                  <a:schemeClr val="tx1"/>
                </a:solidFill>
              </a:rPr>
              <a:t>Mumpuni</a:t>
            </a:r>
            <a:r>
              <a:rPr lang="en-US" sz="2400" dirty="0" smtClean="0">
                <a:solidFill>
                  <a:schemeClr val="tx1"/>
                </a:solidFill>
              </a:rPr>
              <a:t> berarti berkompetensi dan professional serta bertanggung jawab atau ahli dalam bidang </a:t>
            </a:r>
            <a:r>
              <a:rPr lang="en-US" sz="2400" i="1" dirty="0" smtClean="0">
                <a:solidFill>
                  <a:schemeClr val="tx1"/>
                </a:solidFill>
              </a:rPr>
              <a:t>leadhership</a:t>
            </a:r>
            <a:r>
              <a:rPr lang="en-US" sz="2400" dirty="0" smtClean="0">
                <a:solidFill>
                  <a:schemeClr val="tx1"/>
                </a:solidFill>
              </a:rPr>
              <a:t> dan manajerial. </a:t>
            </a:r>
            <a:endParaRPr lang="en-US" sz="2400" b="1" dirty="0" smtClean="0">
              <a:solidFill>
                <a:schemeClr val="tx1"/>
              </a:solidFill>
              <a:latin typeface="Arial Black" pitchFamily="34" charset="0"/>
              <a:ea typeface="Calibri"/>
              <a:cs typeface="Times New Roman"/>
            </a:endParaRPr>
          </a:p>
        </p:txBody>
      </p:sp>
      <p:sp>
        <p:nvSpPr>
          <p:cNvPr id="13" name="Rounded Rectangle 12"/>
          <p:cNvSpPr/>
          <p:nvPr/>
        </p:nvSpPr>
        <p:spPr>
          <a:xfrm>
            <a:off x="738158" y="2643182"/>
            <a:ext cx="8358246" cy="3357586"/>
          </a:xfrm>
          <a:prstGeom prst="round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dirty="0" smtClean="0">
                <a:solidFill>
                  <a:schemeClr val="tx1"/>
                </a:solidFill>
              </a:rPr>
              <a:t>Sleman sebagai tempat orang-orang ahli dan pencetak para profesional.</a:t>
            </a:r>
          </a:p>
          <a:p>
            <a:r>
              <a:rPr lang="en-US" sz="2800" dirty="0" smtClean="0">
                <a:solidFill>
                  <a:schemeClr val="tx1"/>
                </a:solidFill>
              </a:rPr>
              <a:t>  </a:t>
            </a:r>
          </a:p>
          <a:p>
            <a:r>
              <a:rPr lang="en-US" sz="2800" dirty="0" smtClean="0">
                <a:solidFill>
                  <a:schemeClr val="tx1"/>
                </a:solidFill>
              </a:rPr>
              <a:t>Wilayah Sleman memiliki: </a:t>
            </a:r>
          </a:p>
          <a:p>
            <a:r>
              <a:rPr lang="en-US" sz="2800" dirty="0" smtClean="0">
                <a:solidFill>
                  <a:schemeClr val="tx1"/>
                </a:solidFill>
              </a:rPr>
              <a:t>13 Universitas, </a:t>
            </a:r>
          </a:p>
          <a:p>
            <a:r>
              <a:rPr lang="en-US" sz="2800" dirty="0" smtClean="0">
                <a:solidFill>
                  <a:schemeClr val="tx1"/>
                </a:solidFill>
              </a:rPr>
              <a:t>2 Institut, </a:t>
            </a:r>
          </a:p>
          <a:p>
            <a:r>
              <a:rPr lang="en-US" sz="2800" dirty="0" smtClean="0">
                <a:solidFill>
                  <a:schemeClr val="tx1"/>
                </a:solidFill>
              </a:rPr>
              <a:t>12 Sekolah Tinggi</a:t>
            </a:r>
          </a:p>
          <a:p>
            <a:pPr algn="ctr"/>
            <a:endParaRPr lang="en-US" sz="1600" dirty="0" smtClean="0">
              <a:solidFill>
                <a:schemeClr val="tx1"/>
              </a:solidFill>
            </a:endParaRPr>
          </a:p>
        </p:txBody>
      </p:sp>
    </p:spTree>
  </p:cSld>
  <p:clrMapOvr>
    <a:masterClrMapping/>
  </p:clrMapOvr>
  <p:transition spd="slow" advClick="0">
    <p:wheel spokes="8"/>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MasterPhAnim="0">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10" name="AutoShape 2"/>
          <p:cNvSpPr>
            <a:spLocks noChangeArrowheads="1"/>
          </p:cNvSpPr>
          <p:nvPr/>
        </p:nvSpPr>
        <p:spPr bwMode="auto">
          <a:xfrm>
            <a:off x="738158" y="285728"/>
            <a:ext cx="8286808" cy="857256"/>
          </a:xfrm>
          <a:prstGeom prst="downArrowCallout">
            <a:avLst>
              <a:gd name="adj1" fmla="val 52321"/>
              <a:gd name="adj2" fmla="val 48148"/>
              <a:gd name="adj3" fmla="val 35032"/>
              <a:gd name="adj4" fmla="val 51852"/>
            </a:avLst>
          </a:prstGeom>
          <a:solidFill>
            <a:srgbClr val="C00000"/>
          </a:solidFill>
          <a:ln w="9525">
            <a:miter lim="800000"/>
            <a:headEnd/>
            <a:tailEnd/>
          </a:ln>
          <a:effectLst/>
          <a:scene3d>
            <a:camera prst="legacyObliqueTopRight"/>
            <a:lightRig rig="legacyFlat3" dir="b"/>
          </a:scene3d>
          <a:sp3d extrusionH="430200" prstMaterial="legacyMatte">
            <a:bevelT w="13500" h="13500" prst="angle"/>
            <a:bevelB w="13500" h="13500" prst="angle"/>
            <a:extrusionClr>
              <a:srgbClr val="00C2F0"/>
            </a:extrusionClr>
          </a:sp3d>
        </p:spPr>
        <p:txBody>
          <a:bodyPr wrap="none" anchor="ctr">
            <a:flatTx/>
          </a:bodyPr>
          <a:lstStyle/>
          <a:p>
            <a:pPr>
              <a:defRPr/>
            </a:pPr>
            <a:endParaRPr lang="en-US" dirty="0"/>
          </a:p>
        </p:txBody>
      </p:sp>
      <p:sp>
        <p:nvSpPr>
          <p:cNvPr id="9" name="Rectangle 8"/>
          <p:cNvSpPr/>
          <p:nvPr/>
        </p:nvSpPr>
        <p:spPr>
          <a:xfrm>
            <a:off x="2809860" y="214291"/>
            <a:ext cx="3786214" cy="461665"/>
          </a:xfrm>
          <a:prstGeom prst="rect">
            <a:avLst/>
          </a:prstGeom>
          <a:solidFill>
            <a:srgbClr val="FFC000"/>
          </a:solidFill>
        </p:spPr>
        <p:txBody>
          <a:bodyPr wrap="square">
            <a:spAutoFit/>
          </a:bodyPr>
          <a:lstStyle/>
          <a:p>
            <a:pPr algn="ctr">
              <a:spcBef>
                <a:spcPts val="0"/>
              </a:spcBef>
              <a:spcAft>
                <a:spcPts val="0"/>
              </a:spcAft>
            </a:pPr>
            <a:r>
              <a:rPr lang="en-US" sz="2400" b="1" dirty="0" smtClean="0">
                <a:latin typeface="Calibri"/>
                <a:ea typeface="Calibri"/>
                <a:cs typeface="Times New Roman"/>
              </a:rPr>
              <a:t>Ngayomi</a:t>
            </a:r>
            <a:endParaRPr lang="en-US" sz="2400" b="1" dirty="0">
              <a:latin typeface="Calibri"/>
              <a:ea typeface="Calibri"/>
              <a:cs typeface="Times New Roman"/>
            </a:endParaRPr>
          </a:p>
        </p:txBody>
      </p:sp>
      <p:sp>
        <p:nvSpPr>
          <p:cNvPr id="12" name="Rounded Rectangle 11"/>
          <p:cNvSpPr/>
          <p:nvPr/>
        </p:nvSpPr>
        <p:spPr>
          <a:xfrm>
            <a:off x="809596" y="1142984"/>
            <a:ext cx="8215370" cy="1357322"/>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spcBef>
                <a:spcPts val="0"/>
              </a:spcBef>
              <a:spcAft>
                <a:spcPts val="0"/>
              </a:spcAft>
            </a:pPr>
            <a:r>
              <a:rPr lang="en-US" sz="2400" b="1" i="1" dirty="0" smtClean="0">
                <a:solidFill>
                  <a:schemeClr val="tx1"/>
                </a:solidFill>
              </a:rPr>
              <a:t>Ngayomi</a:t>
            </a:r>
            <a:r>
              <a:rPr lang="en-US" sz="2400" dirty="0" smtClean="0">
                <a:solidFill>
                  <a:schemeClr val="tx1"/>
                </a:solidFill>
              </a:rPr>
              <a:t> berarti melindungi bawahan, rakyat, asset,  sehingga Sleman menjadi aman, tenteram, </a:t>
            </a:r>
            <a:r>
              <a:rPr lang="en-US" sz="2400" i="1" dirty="0" smtClean="0">
                <a:solidFill>
                  <a:schemeClr val="tx1"/>
                </a:solidFill>
              </a:rPr>
              <a:t>adhem ayem</a:t>
            </a:r>
            <a:endParaRPr lang="en-US" sz="2400" dirty="0" smtClean="0">
              <a:solidFill>
                <a:schemeClr val="tx1"/>
              </a:solidFill>
              <a:latin typeface="Arial Black" pitchFamily="34" charset="0"/>
              <a:ea typeface="Calibri"/>
              <a:cs typeface="Times New Roman"/>
            </a:endParaRPr>
          </a:p>
        </p:txBody>
      </p:sp>
      <p:sp>
        <p:nvSpPr>
          <p:cNvPr id="13" name="Rounded Rectangle 12"/>
          <p:cNvSpPr/>
          <p:nvPr/>
        </p:nvSpPr>
        <p:spPr>
          <a:xfrm>
            <a:off x="738158" y="2643182"/>
            <a:ext cx="8358246" cy="3357586"/>
          </a:xfrm>
          <a:prstGeom prst="round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solidFill>
                  <a:schemeClr val="tx1"/>
                </a:solidFill>
              </a:rPr>
              <a:t>      </a:t>
            </a:r>
            <a:r>
              <a:rPr lang="en-US" sz="2400" dirty="0" smtClean="0">
                <a:solidFill>
                  <a:schemeClr val="tx1"/>
                </a:solidFill>
              </a:rPr>
              <a:t>Pemimpin berwatak </a:t>
            </a:r>
            <a:r>
              <a:rPr lang="en-US" sz="2400" b="1" i="1" dirty="0" smtClean="0">
                <a:solidFill>
                  <a:schemeClr val="tx1"/>
                </a:solidFill>
              </a:rPr>
              <a:t>darmahita</a:t>
            </a:r>
            <a:r>
              <a:rPr lang="en-US" sz="2400" i="1" dirty="0" smtClean="0">
                <a:solidFill>
                  <a:schemeClr val="tx1"/>
                </a:solidFill>
              </a:rPr>
              <a:t> </a:t>
            </a:r>
            <a:r>
              <a:rPr lang="en-US" sz="2400" dirty="0" smtClean="0">
                <a:solidFill>
                  <a:schemeClr val="tx1"/>
                </a:solidFill>
              </a:rPr>
              <a:t>. Artinya pemimpin menjadi pelindung bagi rakyatnya (Tashadi, dkk. 2002: 279</a:t>
            </a:r>
          </a:p>
          <a:p>
            <a:pPr algn="ctr"/>
            <a:r>
              <a:rPr lang="en-US" sz="2400" dirty="0" smtClean="0">
                <a:solidFill>
                  <a:schemeClr val="tx1"/>
                </a:solidFill>
              </a:rPr>
              <a:t>  </a:t>
            </a:r>
          </a:p>
          <a:p>
            <a:pPr algn="ctr"/>
            <a:r>
              <a:rPr lang="en-US" sz="2400" dirty="0" smtClean="0">
                <a:solidFill>
                  <a:schemeClr val="tx1"/>
                </a:solidFill>
              </a:rPr>
              <a:t>Cerita Bekakak di Gunung Gamping diawali oleh  perintah HB I merupakan realisasi pengayoman HB I kepada rakyatnya di Ambar Ketawang.</a:t>
            </a:r>
          </a:p>
        </p:txBody>
      </p:sp>
    </p:spTree>
  </p:cSld>
  <p:clrMapOvr>
    <a:masterClrMapping/>
  </p:clrMapOvr>
  <p:transition spd="slow" advClick="0">
    <p:wheel spokes="8"/>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MasterPhAnim="0">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10" name="AutoShape 2"/>
          <p:cNvSpPr>
            <a:spLocks noChangeArrowheads="1"/>
          </p:cNvSpPr>
          <p:nvPr/>
        </p:nvSpPr>
        <p:spPr bwMode="auto">
          <a:xfrm>
            <a:off x="738158" y="285728"/>
            <a:ext cx="8286808" cy="857256"/>
          </a:xfrm>
          <a:prstGeom prst="downArrowCallout">
            <a:avLst>
              <a:gd name="adj1" fmla="val 52321"/>
              <a:gd name="adj2" fmla="val 48148"/>
              <a:gd name="adj3" fmla="val 35032"/>
              <a:gd name="adj4" fmla="val 51852"/>
            </a:avLst>
          </a:prstGeom>
          <a:solidFill>
            <a:srgbClr val="C00000"/>
          </a:solidFill>
          <a:ln w="9525">
            <a:miter lim="800000"/>
            <a:headEnd/>
            <a:tailEnd/>
          </a:ln>
          <a:effectLst/>
          <a:scene3d>
            <a:camera prst="legacyObliqueTopRight"/>
            <a:lightRig rig="legacyFlat3" dir="b"/>
          </a:scene3d>
          <a:sp3d extrusionH="430200" prstMaterial="legacyMatte">
            <a:bevelT w="13500" h="13500" prst="angle"/>
            <a:bevelB w="13500" h="13500" prst="angle"/>
            <a:extrusionClr>
              <a:srgbClr val="00C2F0"/>
            </a:extrusionClr>
          </a:sp3d>
        </p:spPr>
        <p:txBody>
          <a:bodyPr wrap="none" anchor="ctr">
            <a:flatTx/>
          </a:bodyPr>
          <a:lstStyle/>
          <a:p>
            <a:pPr>
              <a:defRPr/>
            </a:pPr>
            <a:endParaRPr lang="en-US" dirty="0"/>
          </a:p>
        </p:txBody>
      </p:sp>
      <p:sp>
        <p:nvSpPr>
          <p:cNvPr id="9" name="Rectangle 8"/>
          <p:cNvSpPr/>
          <p:nvPr/>
        </p:nvSpPr>
        <p:spPr>
          <a:xfrm>
            <a:off x="2809860" y="214291"/>
            <a:ext cx="3786214" cy="523220"/>
          </a:xfrm>
          <a:prstGeom prst="rect">
            <a:avLst/>
          </a:prstGeom>
          <a:solidFill>
            <a:srgbClr val="FFC000"/>
          </a:solidFill>
        </p:spPr>
        <p:txBody>
          <a:bodyPr wrap="square">
            <a:spAutoFit/>
          </a:bodyPr>
          <a:lstStyle/>
          <a:p>
            <a:pPr algn="ctr">
              <a:spcBef>
                <a:spcPts val="0"/>
              </a:spcBef>
              <a:spcAft>
                <a:spcPts val="0"/>
              </a:spcAft>
            </a:pPr>
            <a:r>
              <a:rPr lang="en-US" sz="2400" b="1" dirty="0" smtClean="0">
                <a:latin typeface="Calibri"/>
                <a:ea typeface="Calibri"/>
                <a:cs typeface="Times New Roman"/>
              </a:rPr>
              <a:t> </a:t>
            </a:r>
            <a:r>
              <a:rPr lang="en-US" sz="2800" b="1" dirty="0" smtClean="0">
                <a:latin typeface="Calibri"/>
                <a:ea typeface="Calibri"/>
                <a:cs typeface="Times New Roman"/>
              </a:rPr>
              <a:t>Panutan</a:t>
            </a:r>
            <a:endParaRPr lang="en-US" sz="2800" b="1" dirty="0">
              <a:latin typeface="Calibri"/>
              <a:ea typeface="Calibri"/>
              <a:cs typeface="Times New Roman"/>
            </a:endParaRPr>
          </a:p>
        </p:txBody>
      </p:sp>
      <p:sp>
        <p:nvSpPr>
          <p:cNvPr id="12" name="Rounded Rectangle 11"/>
          <p:cNvSpPr/>
          <p:nvPr/>
        </p:nvSpPr>
        <p:spPr>
          <a:xfrm>
            <a:off x="809596" y="1142984"/>
            <a:ext cx="8215370" cy="1000132"/>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spcBef>
                <a:spcPts val="0"/>
              </a:spcBef>
              <a:spcAft>
                <a:spcPts val="0"/>
              </a:spcAft>
            </a:pPr>
            <a:r>
              <a:rPr lang="en-US" sz="2400" dirty="0" smtClean="0">
                <a:solidFill>
                  <a:schemeClr val="tx1"/>
                </a:solidFill>
              </a:rPr>
              <a:t>Keteladanan, artinya  seorang pemimpin harus dapat menjadi teladan bagi yang dipimpin.</a:t>
            </a:r>
            <a:endParaRPr lang="en-US" sz="2400" b="1" dirty="0" smtClean="0">
              <a:solidFill>
                <a:schemeClr val="tx1"/>
              </a:solidFill>
              <a:latin typeface="Arial Black" pitchFamily="34" charset="0"/>
              <a:ea typeface="Calibri"/>
              <a:cs typeface="Times New Roman"/>
            </a:endParaRPr>
          </a:p>
        </p:txBody>
      </p:sp>
      <p:sp>
        <p:nvSpPr>
          <p:cNvPr id="13" name="Rounded Rectangle 12"/>
          <p:cNvSpPr/>
          <p:nvPr/>
        </p:nvSpPr>
        <p:spPr>
          <a:xfrm>
            <a:off x="738158" y="2285992"/>
            <a:ext cx="8358246" cy="3714776"/>
          </a:xfrm>
          <a:prstGeom prst="round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Haul Habib Ahmad bin Ali Bapakih dan Habib Ali bin Ahmad Bapakih di Banyurejo.</a:t>
            </a:r>
          </a:p>
          <a:p>
            <a:pPr algn="ctr"/>
            <a:r>
              <a:rPr lang="en-US" dirty="0" smtClean="0">
                <a:solidFill>
                  <a:schemeClr val="tx1"/>
                </a:solidFill>
              </a:rPr>
              <a:t>Pencerahan yang susah Obat yang sakit. Bapak Adam Malik (Wakil Presiden) diobati oleh Habib Ahmad dan sembuh.</a:t>
            </a:r>
          </a:p>
          <a:p>
            <a:pPr algn="ctr"/>
            <a:r>
              <a:rPr lang="en-US" dirty="0" smtClean="0">
                <a:solidFill>
                  <a:schemeClr val="tx1"/>
                </a:solidFill>
              </a:rPr>
              <a:t>Anak keturunan sangat hormat kepada tetua.</a:t>
            </a:r>
          </a:p>
          <a:p>
            <a:pPr algn="ctr"/>
            <a:r>
              <a:rPr lang="en-US" dirty="0" smtClean="0">
                <a:solidFill>
                  <a:schemeClr val="tx1"/>
                </a:solidFill>
              </a:rPr>
              <a:t>Perilaku yang luhur yang dapat dicontoh sebagai pemimpin.</a:t>
            </a:r>
          </a:p>
          <a:p>
            <a:pPr algn="ctr"/>
            <a:r>
              <a:rPr lang="en-US" dirty="0" smtClean="0">
                <a:solidFill>
                  <a:schemeClr val="tx1"/>
                </a:solidFill>
              </a:rPr>
              <a:t>Ketika sudah meninggal, tetap dikenang 7, 40, 100, setahunan, 2 tahunan, 1000 dina dan menggunakan bahasa Jawa.</a:t>
            </a:r>
          </a:p>
          <a:p>
            <a:pPr algn="ctr"/>
            <a:r>
              <a:rPr lang="en-US" dirty="0" smtClean="0">
                <a:solidFill>
                  <a:schemeClr val="tx1"/>
                </a:solidFill>
              </a:rPr>
              <a:t> </a:t>
            </a:r>
          </a:p>
          <a:p>
            <a:pPr algn="ctr"/>
            <a:r>
              <a:rPr lang="en-US" dirty="0" smtClean="0">
                <a:solidFill>
                  <a:schemeClr val="tx1"/>
                </a:solidFill>
              </a:rPr>
              <a:t>Semua upacara tradisi merefleksikan </a:t>
            </a:r>
            <a:r>
              <a:rPr lang="en-US" i="1" dirty="0" smtClean="0">
                <a:solidFill>
                  <a:schemeClr val="tx1"/>
                </a:solidFill>
              </a:rPr>
              <a:t>panutan</a:t>
            </a:r>
            <a:r>
              <a:rPr lang="en-US" dirty="0" smtClean="0">
                <a:solidFill>
                  <a:schemeClr val="tx1"/>
                </a:solidFill>
              </a:rPr>
              <a:t> segenap pemimpin bagi rakyatnya hingga sekarang dilestarikan dalam upacara tradisi. </a:t>
            </a:r>
          </a:p>
        </p:txBody>
      </p:sp>
    </p:spTree>
  </p:cSld>
  <p:clrMapOvr>
    <a:masterClrMapping/>
  </p:clrMapOvr>
  <p:transition spd="slow" advClick="0">
    <p:wheel spokes="8"/>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a:blip r:embed="rId4"/>
          <a:tile tx="0" ty="0" sx="100000" sy="100000" flip="none" algn="tl"/>
        </a:blipFill>
        <a:effectLst/>
      </p:bgPr>
    </p:bg>
    <p:spTree>
      <p:nvGrpSpPr>
        <p:cNvPr id="1" name=""/>
        <p:cNvGrpSpPr/>
        <p:nvPr/>
      </p:nvGrpSpPr>
      <p:grpSpPr>
        <a:xfrm>
          <a:off x="0" y="0"/>
          <a:ext cx="0" cy="0"/>
          <a:chOff x="0" y="0"/>
          <a:chExt cx="0" cy="0"/>
        </a:xfrm>
      </p:grpSpPr>
      <p:sp>
        <p:nvSpPr>
          <p:cNvPr id="14" name="Flowchart: Document 13"/>
          <p:cNvSpPr/>
          <p:nvPr/>
        </p:nvSpPr>
        <p:spPr>
          <a:xfrm>
            <a:off x="2595546" y="285728"/>
            <a:ext cx="6429420" cy="1714512"/>
          </a:xfrm>
          <a:prstGeom prst="flowChartDocumen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lvl="6">
              <a:defRPr/>
            </a:pPr>
            <a:endParaRPr lang="id-ID" sz="40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Constantia" pitchFamily="18" charset="0"/>
            </a:endParaRPr>
          </a:p>
        </p:txBody>
      </p:sp>
      <p:pic>
        <p:nvPicPr>
          <p:cNvPr id="11" name="03 Matsuri.mp3">
            <a:hlinkClick r:id="" action="ppaction://media"/>
          </p:cNvPr>
          <p:cNvPicPr>
            <a:picLocks noRot="1" noChangeAspect="1"/>
          </p:cNvPicPr>
          <p:nvPr>
            <a:audioFile r:link="rId1"/>
          </p:nvPr>
        </p:nvPicPr>
        <p:blipFill>
          <a:blip r:embed="rId5"/>
          <a:srcRect/>
          <a:stretch>
            <a:fillRect/>
          </a:stretch>
        </p:blipFill>
        <p:spPr bwMode="auto">
          <a:xfrm>
            <a:off x="825500" y="6553200"/>
            <a:ext cx="330200" cy="304800"/>
          </a:xfrm>
          <a:prstGeom prst="rect">
            <a:avLst/>
          </a:prstGeom>
          <a:noFill/>
          <a:ln w="9525">
            <a:noFill/>
            <a:miter lim="800000"/>
            <a:headEnd/>
            <a:tailEnd/>
          </a:ln>
        </p:spPr>
      </p:pic>
      <p:sp>
        <p:nvSpPr>
          <p:cNvPr id="7" name="TextBox 6"/>
          <p:cNvSpPr txBox="1"/>
          <p:nvPr/>
        </p:nvSpPr>
        <p:spPr>
          <a:xfrm>
            <a:off x="881034" y="2071678"/>
            <a:ext cx="8143932" cy="3785652"/>
          </a:xfrm>
          <a:prstGeom prst="rect">
            <a:avLst/>
          </a:prstGeom>
          <a:blipFill>
            <a:blip r:embed="rId6"/>
            <a:tile tx="0" ty="0" sx="100000" sy="100000" flip="none" algn="tl"/>
          </a:blipFill>
        </p:spPr>
        <p:txBody>
          <a:bodyPr wrap="square">
            <a:spAutoFit/>
          </a:bodyPr>
          <a:lstStyle/>
          <a:p>
            <a:r>
              <a:rPr lang="en-US" sz="2400" dirty="0" smtClean="0">
                <a:solidFill>
                  <a:srgbClr val="000066"/>
                </a:solidFill>
                <a:latin typeface="Arial Narrow" pitchFamily="34" charset="0"/>
              </a:rPr>
              <a:t>Nama</a:t>
            </a:r>
            <a:r>
              <a:rPr lang="id-ID" sz="2400" dirty="0">
                <a:solidFill>
                  <a:srgbClr val="000066"/>
                </a:solidFill>
                <a:latin typeface="Arial Narrow" pitchFamily="34" charset="0"/>
              </a:rPr>
              <a:t>		</a:t>
            </a:r>
            <a:r>
              <a:rPr lang="en-US" sz="2400" dirty="0">
                <a:solidFill>
                  <a:srgbClr val="000066"/>
                </a:solidFill>
                <a:latin typeface="Arial Narrow" pitchFamily="34" charset="0"/>
              </a:rPr>
              <a:t>: </a:t>
            </a:r>
            <a:r>
              <a:rPr lang="en-US" sz="2400" dirty="0" smtClean="0">
                <a:solidFill>
                  <a:srgbClr val="000066"/>
                </a:solidFill>
                <a:latin typeface="Arial Narrow" pitchFamily="34" charset="0"/>
              </a:rPr>
              <a:t> Sadi Mutakir</a:t>
            </a:r>
            <a:endParaRPr lang="id-ID" sz="2400" dirty="0">
              <a:solidFill>
                <a:srgbClr val="000066"/>
              </a:solidFill>
              <a:latin typeface="Arial Narrow" pitchFamily="34" charset="0"/>
            </a:endParaRPr>
          </a:p>
          <a:p>
            <a:r>
              <a:rPr lang="en-US" sz="2400" dirty="0" smtClean="0">
                <a:solidFill>
                  <a:srgbClr val="000066"/>
                </a:solidFill>
                <a:latin typeface="Arial Narrow" pitchFamily="34" charset="0"/>
              </a:rPr>
              <a:t>Alamat </a:t>
            </a:r>
            <a:r>
              <a:rPr lang="id-ID" sz="2400" dirty="0" smtClean="0">
                <a:solidFill>
                  <a:srgbClr val="000066"/>
                </a:solidFill>
                <a:latin typeface="Arial Narrow" pitchFamily="34" charset="0"/>
              </a:rPr>
              <a:t>  </a:t>
            </a:r>
            <a:r>
              <a:rPr lang="id-ID" sz="2400" dirty="0">
                <a:solidFill>
                  <a:srgbClr val="000066"/>
                </a:solidFill>
                <a:latin typeface="Arial Narrow" pitchFamily="34" charset="0"/>
              </a:rPr>
              <a:t>	</a:t>
            </a:r>
            <a:r>
              <a:rPr lang="en-US" sz="2400" dirty="0">
                <a:solidFill>
                  <a:srgbClr val="000066"/>
                </a:solidFill>
                <a:latin typeface="Arial Narrow" pitchFamily="34" charset="0"/>
              </a:rPr>
              <a:t>: </a:t>
            </a:r>
            <a:r>
              <a:rPr lang="en-US" sz="2400" dirty="0" smtClean="0">
                <a:solidFill>
                  <a:srgbClr val="000066"/>
                </a:solidFill>
                <a:latin typeface="Arial Narrow" pitchFamily="34" charset="0"/>
              </a:rPr>
              <a:t> JL. KRT Pringgodiningrat no. 101</a:t>
            </a:r>
            <a:endParaRPr lang="id-ID" sz="2400" dirty="0">
              <a:solidFill>
                <a:srgbClr val="000066"/>
              </a:solidFill>
              <a:latin typeface="Arial Narrow" pitchFamily="34" charset="0"/>
            </a:endParaRPr>
          </a:p>
          <a:p>
            <a:pPr marL="3803650" lvl="4" indent="-1828800"/>
            <a:r>
              <a:rPr lang="en-US" sz="2400" dirty="0" smtClean="0">
                <a:solidFill>
                  <a:srgbClr val="000066"/>
                </a:solidFill>
                <a:latin typeface="Arial Narrow" pitchFamily="34" charset="0"/>
              </a:rPr>
              <a:t> Sanggrahan Tlogoadi Mlati Sleman</a:t>
            </a:r>
          </a:p>
          <a:p>
            <a:pPr marL="3803650" lvl="4" indent="-1828800"/>
            <a:r>
              <a:rPr lang="en-US" sz="2400" dirty="0" smtClean="0">
                <a:solidFill>
                  <a:srgbClr val="000066"/>
                </a:solidFill>
                <a:latin typeface="Arial Narrow" pitchFamily="34" charset="0"/>
              </a:rPr>
              <a:t> Telp. Rumah  0274 865 381</a:t>
            </a:r>
            <a:endParaRPr lang="id-ID" sz="2400" dirty="0">
              <a:solidFill>
                <a:srgbClr val="000066"/>
              </a:solidFill>
              <a:latin typeface="Arial Narrow" pitchFamily="34" charset="0"/>
            </a:endParaRPr>
          </a:p>
          <a:p>
            <a:r>
              <a:rPr lang="id-ID" sz="2400" dirty="0" smtClean="0">
                <a:solidFill>
                  <a:srgbClr val="000066"/>
                </a:solidFill>
                <a:latin typeface="Arial Narrow" pitchFamily="34" charset="0"/>
              </a:rPr>
              <a:t>P</a:t>
            </a:r>
            <a:r>
              <a:rPr lang="en-US" sz="2400" dirty="0" smtClean="0">
                <a:solidFill>
                  <a:srgbClr val="000066"/>
                </a:solidFill>
                <a:latin typeface="Arial Narrow" pitchFamily="34" charset="0"/>
              </a:rPr>
              <a:t>rofesi</a:t>
            </a:r>
            <a:r>
              <a:rPr lang="id-ID" sz="2400" dirty="0">
                <a:solidFill>
                  <a:srgbClr val="000066"/>
                </a:solidFill>
                <a:latin typeface="Arial Narrow" pitchFamily="34" charset="0"/>
              </a:rPr>
              <a:t>	</a:t>
            </a:r>
            <a:r>
              <a:rPr lang="en-US" sz="2400" dirty="0" smtClean="0">
                <a:solidFill>
                  <a:srgbClr val="000066"/>
                </a:solidFill>
                <a:latin typeface="Arial Narrow" pitchFamily="34" charset="0"/>
              </a:rPr>
              <a:t>	</a:t>
            </a:r>
            <a:r>
              <a:rPr lang="id-ID" sz="2400" dirty="0" smtClean="0">
                <a:solidFill>
                  <a:srgbClr val="000066"/>
                </a:solidFill>
                <a:latin typeface="Arial Narrow" pitchFamily="34" charset="0"/>
              </a:rPr>
              <a:t>: </a:t>
            </a:r>
            <a:r>
              <a:rPr lang="en-US" sz="2400" dirty="0" smtClean="0">
                <a:solidFill>
                  <a:srgbClr val="000066"/>
                </a:solidFill>
                <a:latin typeface="Arial Narrow" pitchFamily="34" charset="0"/>
              </a:rPr>
              <a:t> 35 </a:t>
            </a:r>
            <a:r>
              <a:rPr lang="en-US" sz="2400" dirty="0" err="1" smtClean="0">
                <a:solidFill>
                  <a:srgbClr val="000066"/>
                </a:solidFill>
                <a:latin typeface="Arial Narrow" pitchFamily="34" charset="0"/>
              </a:rPr>
              <a:t>th</a:t>
            </a:r>
            <a:r>
              <a:rPr lang="en-US" sz="2400" dirty="0" smtClean="0">
                <a:solidFill>
                  <a:srgbClr val="000066"/>
                </a:solidFill>
                <a:latin typeface="Arial Narrow" pitchFamily="34" charset="0"/>
              </a:rPr>
              <a:t>  Ex-Senior Hydrographic/Topographic Surveyor</a:t>
            </a:r>
            <a:endParaRPr lang="id-ID" sz="2400" dirty="0">
              <a:solidFill>
                <a:srgbClr val="000066"/>
              </a:solidFill>
              <a:latin typeface="Arial Narrow" pitchFamily="34" charset="0"/>
            </a:endParaRPr>
          </a:p>
          <a:p>
            <a:r>
              <a:rPr lang="en-US" sz="2400" dirty="0" smtClean="0">
                <a:solidFill>
                  <a:srgbClr val="000066"/>
                </a:solidFill>
                <a:latin typeface="Arial Narrow" pitchFamily="34" charset="0"/>
              </a:rPr>
              <a:t>Pengalaman /</a:t>
            </a:r>
            <a:r>
              <a:rPr lang="id-ID" sz="2400" dirty="0">
                <a:solidFill>
                  <a:srgbClr val="000066"/>
                </a:solidFill>
                <a:latin typeface="Arial Narrow" pitchFamily="34" charset="0"/>
              </a:rPr>
              <a:t>	</a:t>
            </a:r>
            <a:r>
              <a:rPr lang="id-ID" sz="2400" dirty="0" smtClean="0">
                <a:solidFill>
                  <a:srgbClr val="000066"/>
                </a:solidFill>
                <a:latin typeface="Arial Narrow" pitchFamily="34" charset="0"/>
              </a:rPr>
              <a:t>: </a:t>
            </a:r>
            <a:r>
              <a:rPr lang="en-US" sz="2400" dirty="0" smtClean="0">
                <a:solidFill>
                  <a:srgbClr val="000066"/>
                </a:solidFill>
                <a:latin typeface="Arial Narrow" pitchFamily="34" charset="0"/>
              </a:rPr>
              <a:t> Sosial, Seni, Peduli Turut Memetri Budaya Jawi </a:t>
            </a:r>
            <a:r>
              <a:rPr lang="id-ID" sz="2400" dirty="0" smtClean="0">
                <a:solidFill>
                  <a:srgbClr val="000066"/>
                </a:solidFill>
                <a:latin typeface="Arial Narrow" pitchFamily="34" charset="0"/>
              </a:rPr>
              <a:t> </a:t>
            </a:r>
            <a:endParaRPr lang="en-US" sz="2400" dirty="0" smtClean="0">
              <a:solidFill>
                <a:srgbClr val="000066"/>
              </a:solidFill>
              <a:latin typeface="Arial Narrow" pitchFamily="34" charset="0"/>
            </a:endParaRPr>
          </a:p>
          <a:p>
            <a:r>
              <a:rPr lang="en-US" sz="2400" dirty="0" smtClean="0">
                <a:solidFill>
                  <a:srgbClr val="000066"/>
                </a:solidFill>
                <a:latin typeface="Arial Narrow" pitchFamily="34" charset="0"/>
              </a:rPr>
              <a:t>Kegiatan	   Pernah sbg anggota DKS 2 periode</a:t>
            </a:r>
            <a:endParaRPr lang="id-ID" sz="2400" dirty="0">
              <a:solidFill>
                <a:srgbClr val="000066"/>
              </a:solidFill>
              <a:latin typeface="Arial Narrow" pitchFamily="34" charset="0"/>
            </a:endParaRPr>
          </a:p>
          <a:p>
            <a:r>
              <a:rPr lang="en-US" sz="2400" dirty="0" smtClean="0">
                <a:solidFill>
                  <a:srgbClr val="000066"/>
                </a:solidFill>
                <a:latin typeface="Arial Narrow" pitchFamily="34" charset="0"/>
              </a:rPr>
              <a:t>E-</a:t>
            </a:r>
            <a:r>
              <a:rPr lang="id-ID" sz="2400" dirty="0">
                <a:solidFill>
                  <a:srgbClr val="000066"/>
                </a:solidFill>
                <a:latin typeface="Arial Narrow" pitchFamily="34" charset="0"/>
              </a:rPr>
              <a:t>MAIL		</a:t>
            </a:r>
            <a:r>
              <a:rPr lang="en-US" sz="2400" dirty="0">
                <a:solidFill>
                  <a:srgbClr val="000066"/>
                </a:solidFill>
                <a:latin typeface="Arial Narrow" pitchFamily="34" charset="0"/>
              </a:rPr>
              <a:t>: </a:t>
            </a:r>
            <a:r>
              <a:rPr lang="en-US" sz="2400" dirty="0" smtClean="0">
                <a:solidFill>
                  <a:srgbClr val="000066"/>
                </a:solidFill>
                <a:latin typeface="Arial Narrow" pitchFamily="34" charset="0"/>
              </a:rPr>
              <a:t> </a:t>
            </a:r>
            <a:r>
              <a:rPr lang="id-ID" sz="2400" dirty="0" smtClean="0">
                <a:solidFill>
                  <a:schemeClr val="accent2">
                    <a:lumMod val="60000"/>
                    <a:lumOff val="40000"/>
                  </a:schemeClr>
                </a:solidFill>
                <a:latin typeface="Arial Narrow" pitchFamily="34" charset="0"/>
                <a:hlinkClick r:id="rId7"/>
              </a:rPr>
              <a:t>s</a:t>
            </a:r>
            <a:r>
              <a:rPr lang="en-US" sz="2400" dirty="0" smtClean="0">
                <a:solidFill>
                  <a:schemeClr val="accent2">
                    <a:lumMod val="60000"/>
                    <a:lumOff val="40000"/>
                  </a:schemeClr>
                </a:solidFill>
                <a:latin typeface="Arial Narrow" pitchFamily="34" charset="0"/>
                <a:hlinkClick r:id="rId7"/>
              </a:rPr>
              <a:t>adimutakir</a:t>
            </a:r>
            <a:r>
              <a:rPr lang="id-ID" sz="2400" dirty="0" smtClean="0">
                <a:solidFill>
                  <a:schemeClr val="accent2">
                    <a:lumMod val="60000"/>
                    <a:lumOff val="40000"/>
                  </a:schemeClr>
                </a:solidFill>
                <a:latin typeface="Arial Narrow" pitchFamily="34" charset="0"/>
                <a:hlinkClick r:id="rId7"/>
              </a:rPr>
              <a:t>@gmail.com</a:t>
            </a:r>
            <a:r>
              <a:rPr lang="id-ID" sz="2400" dirty="0">
                <a:solidFill>
                  <a:schemeClr val="accent2">
                    <a:lumMod val="60000"/>
                    <a:lumOff val="40000"/>
                  </a:schemeClr>
                </a:solidFill>
                <a:latin typeface="Arial Narrow" pitchFamily="34" charset="0"/>
              </a:rPr>
              <a:t>, </a:t>
            </a:r>
            <a:r>
              <a:rPr lang="id-ID" sz="2400" dirty="0" smtClean="0">
                <a:solidFill>
                  <a:schemeClr val="accent2">
                    <a:lumMod val="60000"/>
                    <a:lumOff val="40000"/>
                  </a:schemeClr>
                </a:solidFill>
                <a:latin typeface="Arial Narrow" pitchFamily="34" charset="0"/>
              </a:rPr>
              <a:t>s</a:t>
            </a:r>
            <a:r>
              <a:rPr lang="en-US" sz="2400" dirty="0" smtClean="0">
                <a:solidFill>
                  <a:schemeClr val="accent2">
                    <a:lumMod val="60000"/>
                    <a:lumOff val="40000"/>
                  </a:schemeClr>
                </a:solidFill>
                <a:latin typeface="Arial Narrow" pitchFamily="34" charset="0"/>
              </a:rPr>
              <a:t>adimutakir</a:t>
            </a:r>
            <a:r>
              <a:rPr lang="id-ID" sz="2400" dirty="0" smtClean="0">
                <a:solidFill>
                  <a:schemeClr val="accent2">
                    <a:lumMod val="60000"/>
                    <a:lumOff val="40000"/>
                  </a:schemeClr>
                </a:solidFill>
                <a:latin typeface="Arial Narrow" pitchFamily="34" charset="0"/>
              </a:rPr>
              <a:t>@</a:t>
            </a:r>
            <a:r>
              <a:rPr lang="en-US" sz="2400" dirty="0" smtClean="0">
                <a:solidFill>
                  <a:schemeClr val="accent2">
                    <a:lumMod val="60000"/>
                    <a:lumOff val="40000"/>
                  </a:schemeClr>
                </a:solidFill>
                <a:latin typeface="Arial Narrow" pitchFamily="34" charset="0"/>
              </a:rPr>
              <a:t>yahoo.com</a:t>
            </a:r>
            <a:r>
              <a:rPr lang="id-ID" sz="2400" dirty="0" smtClean="0">
                <a:solidFill>
                  <a:schemeClr val="accent2">
                    <a:lumMod val="60000"/>
                    <a:lumOff val="40000"/>
                  </a:schemeClr>
                </a:solidFill>
                <a:latin typeface="Arial Narrow" pitchFamily="34" charset="0"/>
              </a:rPr>
              <a:t> </a:t>
            </a:r>
            <a:endParaRPr lang="id-ID" sz="2400" dirty="0">
              <a:solidFill>
                <a:schemeClr val="accent2">
                  <a:lumMod val="60000"/>
                  <a:lumOff val="40000"/>
                </a:schemeClr>
              </a:solidFill>
              <a:latin typeface="Arial Narrow" pitchFamily="34" charset="0"/>
            </a:endParaRPr>
          </a:p>
          <a:p>
            <a:r>
              <a:rPr lang="id-ID" sz="2400" dirty="0">
                <a:solidFill>
                  <a:srgbClr val="000066"/>
                </a:solidFill>
                <a:latin typeface="Arial Narrow" pitchFamily="34" charset="0"/>
              </a:rPr>
              <a:t>No. HP		</a:t>
            </a:r>
            <a:r>
              <a:rPr lang="en-US" sz="2400" dirty="0">
                <a:solidFill>
                  <a:srgbClr val="000066"/>
                </a:solidFill>
                <a:latin typeface="Arial Narrow" pitchFamily="34" charset="0"/>
              </a:rPr>
              <a:t>: </a:t>
            </a:r>
            <a:r>
              <a:rPr lang="en-US" sz="2400" dirty="0" smtClean="0">
                <a:solidFill>
                  <a:srgbClr val="000066"/>
                </a:solidFill>
                <a:latin typeface="Arial Narrow" pitchFamily="34" charset="0"/>
              </a:rPr>
              <a:t> +62 811 981 467 (Telp./ WA / SMS)</a:t>
            </a:r>
            <a:endParaRPr lang="id-ID" sz="2400" dirty="0">
              <a:solidFill>
                <a:srgbClr val="000066"/>
              </a:solidFill>
              <a:latin typeface="Arial Narrow" pitchFamily="34" charset="0"/>
            </a:endParaRPr>
          </a:p>
          <a:p>
            <a:r>
              <a:rPr lang="en-US" sz="2400" dirty="0">
                <a:solidFill>
                  <a:srgbClr val="000066"/>
                </a:solidFill>
                <a:latin typeface="Arial Narrow" pitchFamily="34" charset="0"/>
              </a:rPr>
              <a:t>M</a:t>
            </a:r>
            <a:r>
              <a:rPr lang="id-ID" sz="2400" dirty="0">
                <a:solidFill>
                  <a:srgbClr val="000066"/>
                </a:solidFill>
                <a:latin typeface="Arial Narrow" pitchFamily="34" charset="0"/>
              </a:rPr>
              <a:t>OTTO	</a:t>
            </a:r>
            <a:r>
              <a:rPr lang="en-US" sz="2400" dirty="0" smtClean="0">
                <a:solidFill>
                  <a:srgbClr val="000066"/>
                </a:solidFill>
                <a:latin typeface="Arial Narrow" pitchFamily="34" charset="0"/>
              </a:rPr>
              <a:t>	:  </a:t>
            </a:r>
            <a:r>
              <a:rPr lang="en-US" sz="2400" i="1" dirty="0" smtClean="0">
                <a:solidFill>
                  <a:srgbClr val="000066"/>
                </a:solidFill>
                <a:latin typeface="Arial Narrow" pitchFamily="34" charset="0"/>
              </a:rPr>
              <a:t>Ngudi Sejatining Becik</a:t>
            </a:r>
            <a:endParaRPr lang="id-ID" sz="2400" i="1" dirty="0">
              <a:solidFill>
                <a:srgbClr val="000066"/>
              </a:solidFill>
              <a:latin typeface="Arial Narrow" pitchFamily="34" charset="0"/>
            </a:endParaRPr>
          </a:p>
        </p:txBody>
      </p:sp>
      <p:sp>
        <p:nvSpPr>
          <p:cNvPr id="9" name="Rectangle 8"/>
          <p:cNvSpPr/>
          <p:nvPr/>
        </p:nvSpPr>
        <p:spPr bwMode="auto">
          <a:xfrm>
            <a:off x="0" y="6477000"/>
            <a:ext cx="9906000" cy="381000"/>
          </a:xfrm>
          <a:prstGeom prst="rect">
            <a:avLst/>
          </a:prstGeom>
          <a:ln>
            <a:headEnd type="none" w="med" len="med"/>
            <a:tailEnd type="none" w="med" len="med"/>
          </a:ln>
        </p:spPr>
        <p:style>
          <a:lnRef idx="0">
            <a:schemeClr val="accent1"/>
          </a:lnRef>
          <a:fillRef idx="3">
            <a:schemeClr val="accent1"/>
          </a:fillRef>
          <a:effectRef idx="3">
            <a:schemeClr val="accent1"/>
          </a:effectRef>
          <a:fontRef idx="minor">
            <a:schemeClr val="lt1"/>
          </a:fontRef>
        </p:style>
        <p:txBody>
          <a:bodyPr/>
          <a:lstStyle/>
          <a:p>
            <a:pPr>
              <a:defRPr/>
            </a:pPr>
            <a:endParaRPr lang="en-US" sz="1200" dirty="0">
              <a:effectLst>
                <a:outerShdw blurRad="38100" dist="38100" dir="2700000" algn="tl">
                  <a:srgbClr val="000000">
                    <a:alpha val="43137"/>
                  </a:srgbClr>
                </a:outerShdw>
              </a:effectLst>
            </a:endParaRPr>
          </a:p>
        </p:txBody>
      </p:sp>
      <p:sp>
        <p:nvSpPr>
          <p:cNvPr id="13" name="TextBox 12"/>
          <p:cNvSpPr txBox="1">
            <a:spLocks noChangeArrowheads="1"/>
          </p:cNvSpPr>
          <p:nvPr/>
        </p:nvSpPr>
        <p:spPr bwMode="auto">
          <a:xfrm>
            <a:off x="4381496" y="714358"/>
            <a:ext cx="2071702" cy="1015663"/>
          </a:xfrm>
          <a:prstGeom prst="rect">
            <a:avLst/>
          </a:prstGeom>
          <a:noFill/>
          <a:ln w="9525">
            <a:noFill/>
            <a:miter lim="800000"/>
            <a:headEnd/>
            <a:tailEnd/>
          </a:ln>
        </p:spPr>
        <p:txBody>
          <a:bodyPr wrap="square">
            <a:spAutoFit/>
          </a:bodyPr>
          <a:lstStyle/>
          <a:p>
            <a:pPr>
              <a:defRPr/>
            </a:pPr>
            <a:r>
              <a:rPr lang="en-US" sz="6000" dirty="0" smtClean="0">
                <a:ln w="18415" cmpd="sng">
                  <a:solidFill>
                    <a:srgbClr val="FFFFFF"/>
                  </a:solidFill>
                  <a:prstDash val="solid"/>
                </a:ln>
                <a:solidFill>
                  <a:srgbClr val="FFFF00"/>
                </a:solidFill>
                <a:effectLst>
                  <a:outerShdw blurRad="63500" dir="3600000" algn="tl" rotWithShape="0">
                    <a:srgbClr val="000000">
                      <a:alpha val="70000"/>
                    </a:srgbClr>
                  </a:outerShdw>
                </a:effectLst>
                <a:latin typeface="Monotype Corsiva" pitchFamily="66" charset="0"/>
                <a:cs typeface="+mn-cs"/>
              </a:rPr>
              <a:t>Profil</a:t>
            </a:r>
            <a:endParaRPr lang="en-US" sz="6000" dirty="0">
              <a:solidFill>
                <a:srgbClr val="FFFF00"/>
              </a:solidFill>
              <a:effectLst>
                <a:glow rad="139700">
                  <a:schemeClr val="tx1">
                    <a:alpha val="40000"/>
                  </a:schemeClr>
                </a:glow>
              </a:effectLst>
              <a:latin typeface="Monotype Corsiva" pitchFamily="66" charset="0"/>
              <a:cs typeface="+mn-cs"/>
            </a:endParaRPr>
          </a:p>
        </p:txBody>
      </p:sp>
      <p:sp>
        <p:nvSpPr>
          <p:cNvPr id="19458" name="AutoShape 2" descr="blob:https://web.whatsapp.com/2b889769-6c9c-4e5a-9258-37e08778ba7b"/>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dirty="0"/>
          </a:p>
        </p:txBody>
      </p:sp>
      <p:pic>
        <p:nvPicPr>
          <p:cNvPr id="19459" name="Picture 3" descr="C:\Users\compac\Pictures\photo.jpg"/>
          <p:cNvPicPr>
            <a:picLocks noChangeAspect="1" noChangeArrowheads="1"/>
          </p:cNvPicPr>
          <p:nvPr/>
        </p:nvPicPr>
        <p:blipFill>
          <a:blip r:embed="rId8" cstate="print"/>
          <a:srcRect/>
          <a:stretch>
            <a:fillRect/>
          </a:stretch>
        </p:blipFill>
        <p:spPr bwMode="auto">
          <a:xfrm>
            <a:off x="952473" y="285728"/>
            <a:ext cx="1483734" cy="1643074"/>
          </a:xfrm>
          <a:prstGeom prst="rect">
            <a:avLst/>
          </a:prstGeom>
          <a:noFill/>
        </p:spPr>
      </p:pic>
    </p:spTree>
  </p:cSld>
  <p:clrMapOvr>
    <a:masterClrMapping/>
  </p:clrMapOvr>
  <p:transition spd="slow">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nodeType="afterEffect">
                                  <p:stCondLst>
                                    <p:cond delay="5000"/>
                                  </p:stCondLst>
                                  <p:childTnLst>
                                    <p:set>
                                      <p:cBhvr>
                                        <p:cTn id="6" dur="1" fill="hold">
                                          <p:stCondLst>
                                            <p:cond delay="0"/>
                                          </p:stCondLst>
                                        </p:cTn>
                                        <p:tgtEl>
                                          <p:spTgt spid="13"/>
                                        </p:tgtEl>
                                        <p:attrNameLst>
                                          <p:attrName>style.visibility</p:attrName>
                                        </p:attrNameLst>
                                      </p:cBhvr>
                                      <p:to>
                                        <p:strVal val="visible"/>
                                      </p:to>
                                    </p:set>
                                    <p:anim calcmode="lin" valueType="num">
                                      <p:cBhvr additive="base">
                                        <p:cTn id="7" dur="3000" fill="hold"/>
                                        <p:tgtEl>
                                          <p:spTgt spid="13"/>
                                        </p:tgtEl>
                                        <p:attrNameLst>
                                          <p:attrName>ppt_x</p:attrName>
                                        </p:attrNameLst>
                                      </p:cBhvr>
                                      <p:tavLst>
                                        <p:tav tm="0">
                                          <p:val>
                                            <p:strVal val="1+#ppt_w/2"/>
                                          </p:val>
                                        </p:tav>
                                        <p:tav tm="100000">
                                          <p:val>
                                            <p:strVal val="#ppt_x"/>
                                          </p:val>
                                        </p:tav>
                                      </p:tavLst>
                                    </p:anim>
                                    <p:anim calcmode="lin" valueType="num">
                                      <p:cBhvr additive="base">
                                        <p:cTn id="8" dur="3000" fill="hold"/>
                                        <p:tgtEl>
                                          <p:spTgt spid="13"/>
                                        </p:tgtEl>
                                        <p:attrNameLst>
                                          <p:attrName>ppt_y</p:attrName>
                                        </p:attrNameLst>
                                      </p:cBhvr>
                                      <p:tavLst>
                                        <p:tav tm="0">
                                          <p:val>
                                            <p:strVal val="#ppt_y"/>
                                          </p:val>
                                        </p:tav>
                                        <p:tav tm="100000">
                                          <p:val>
                                            <p:strVal val="#ppt_y"/>
                                          </p:val>
                                        </p:tav>
                                      </p:tavLst>
                                    </p:anim>
                                  </p:childTnLst>
                                </p:cTn>
                              </p:par>
                            </p:childTnLst>
                          </p:cTn>
                        </p:par>
                        <p:par>
                          <p:cTn id="9" fill="hold">
                            <p:stCondLst>
                              <p:cond delay="8000"/>
                            </p:stCondLst>
                            <p:childTnLst>
                              <p:par>
                                <p:cTn id="10" presetID="2" presetClass="entr" presetSubtype="8" fill="hold" grpId="0" nodeType="afterEffect">
                                  <p:stCondLst>
                                    <p:cond delay="3000"/>
                                  </p:stCondLst>
                                  <p:childTnLst>
                                    <p:set>
                                      <p:cBhvr>
                                        <p:cTn id="11" dur="1" fill="hold">
                                          <p:stCondLst>
                                            <p:cond delay="0"/>
                                          </p:stCondLst>
                                        </p:cTn>
                                        <p:tgtEl>
                                          <p:spTgt spid="7">
                                            <p:bg/>
                                          </p:spTgt>
                                        </p:tgtEl>
                                        <p:attrNameLst>
                                          <p:attrName>style.visibility</p:attrName>
                                        </p:attrNameLst>
                                      </p:cBhvr>
                                      <p:to>
                                        <p:strVal val="visible"/>
                                      </p:to>
                                    </p:set>
                                    <p:anim calcmode="lin" valueType="num">
                                      <p:cBhvr additive="base">
                                        <p:cTn id="12" dur="3000" fill="hold"/>
                                        <p:tgtEl>
                                          <p:spTgt spid="7">
                                            <p:bg/>
                                          </p:spTgt>
                                        </p:tgtEl>
                                        <p:attrNameLst>
                                          <p:attrName>ppt_x</p:attrName>
                                        </p:attrNameLst>
                                      </p:cBhvr>
                                      <p:tavLst>
                                        <p:tav tm="0">
                                          <p:val>
                                            <p:strVal val="0-#ppt_w/2"/>
                                          </p:val>
                                        </p:tav>
                                        <p:tav tm="100000">
                                          <p:val>
                                            <p:strVal val="#ppt_x"/>
                                          </p:val>
                                        </p:tav>
                                      </p:tavLst>
                                    </p:anim>
                                    <p:anim calcmode="lin" valueType="num">
                                      <p:cBhvr additive="base">
                                        <p:cTn id="13" dur="3000" fill="hold"/>
                                        <p:tgtEl>
                                          <p:spTgt spid="7">
                                            <p:bg/>
                                          </p:spTgt>
                                        </p:tgtEl>
                                        <p:attrNameLst>
                                          <p:attrName>ppt_y</p:attrName>
                                        </p:attrNameLst>
                                      </p:cBhvr>
                                      <p:tavLst>
                                        <p:tav tm="0">
                                          <p:val>
                                            <p:strVal val="#ppt_y"/>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8" fill="hold" grpId="0" nodeType="clickEffect">
                                  <p:stCondLst>
                                    <p:cond delay="0"/>
                                  </p:stCondLst>
                                  <p:childTnLst>
                                    <p:set>
                                      <p:cBhvr>
                                        <p:cTn id="17" dur="1" fill="hold">
                                          <p:stCondLst>
                                            <p:cond delay="0"/>
                                          </p:stCondLst>
                                        </p:cTn>
                                        <p:tgtEl>
                                          <p:spTgt spid="7">
                                            <p:txEl>
                                              <p:pRg st="0" end="0"/>
                                            </p:txEl>
                                          </p:spTgt>
                                        </p:tgtEl>
                                        <p:attrNameLst>
                                          <p:attrName>style.visibility</p:attrName>
                                        </p:attrNameLst>
                                      </p:cBhvr>
                                      <p:to>
                                        <p:strVal val="visible"/>
                                      </p:to>
                                    </p:set>
                                    <p:anim calcmode="lin" valueType="num">
                                      <p:cBhvr additive="base">
                                        <p:cTn id="18" dur="3000" fill="hold"/>
                                        <p:tgtEl>
                                          <p:spTgt spid="7">
                                            <p:txEl>
                                              <p:pRg st="0" end="0"/>
                                            </p:txEl>
                                          </p:spTgt>
                                        </p:tgtEl>
                                        <p:attrNameLst>
                                          <p:attrName>ppt_x</p:attrName>
                                        </p:attrNameLst>
                                      </p:cBhvr>
                                      <p:tavLst>
                                        <p:tav tm="0">
                                          <p:val>
                                            <p:strVal val="0-#ppt_w/2"/>
                                          </p:val>
                                        </p:tav>
                                        <p:tav tm="100000">
                                          <p:val>
                                            <p:strVal val="#ppt_x"/>
                                          </p:val>
                                        </p:tav>
                                      </p:tavLst>
                                    </p:anim>
                                    <p:anim calcmode="lin" valueType="num">
                                      <p:cBhvr additive="base">
                                        <p:cTn id="19" dur="3000" fill="hold"/>
                                        <p:tgtEl>
                                          <p:spTgt spid="7">
                                            <p:txEl>
                                              <p:pRg st="0" end="0"/>
                                            </p:txEl>
                                          </p:spTgt>
                                        </p:tgtEl>
                                        <p:attrNameLst>
                                          <p:attrName>ppt_y</p:attrName>
                                        </p:attrNameLst>
                                      </p:cBhvr>
                                      <p:tavLst>
                                        <p:tav tm="0">
                                          <p:val>
                                            <p:strVal val="#ppt_y"/>
                                          </p:val>
                                        </p:tav>
                                        <p:tav tm="100000">
                                          <p:val>
                                            <p:strVal val="#ppt_y"/>
                                          </p:val>
                                        </p:tav>
                                      </p:tavLst>
                                    </p:anim>
                                  </p:childTnLst>
                                </p:cTn>
                              </p:par>
                            </p:childTnLst>
                          </p:cTn>
                        </p:par>
                        <p:par>
                          <p:cTn id="20" fill="hold">
                            <p:stCondLst>
                              <p:cond delay="3000"/>
                            </p:stCondLst>
                            <p:childTnLst>
                              <p:par>
                                <p:cTn id="21" presetID="2" presetClass="entr" presetSubtype="8" fill="hold" grpId="0" nodeType="afterEffect">
                                  <p:stCondLst>
                                    <p:cond delay="3000"/>
                                  </p:stCondLst>
                                  <p:childTnLst>
                                    <p:set>
                                      <p:cBhvr>
                                        <p:cTn id="22" dur="1" fill="hold">
                                          <p:stCondLst>
                                            <p:cond delay="0"/>
                                          </p:stCondLst>
                                        </p:cTn>
                                        <p:tgtEl>
                                          <p:spTgt spid="7">
                                            <p:txEl>
                                              <p:pRg st="1" end="1"/>
                                            </p:txEl>
                                          </p:spTgt>
                                        </p:tgtEl>
                                        <p:attrNameLst>
                                          <p:attrName>style.visibility</p:attrName>
                                        </p:attrNameLst>
                                      </p:cBhvr>
                                      <p:to>
                                        <p:strVal val="visible"/>
                                      </p:to>
                                    </p:set>
                                    <p:anim calcmode="lin" valueType="num">
                                      <p:cBhvr additive="base">
                                        <p:cTn id="23" dur="3000" fill="hold"/>
                                        <p:tgtEl>
                                          <p:spTgt spid="7">
                                            <p:txEl>
                                              <p:pRg st="1" end="1"/>
                                            </p:txEl>
                                          </p:spTgt>
                                        </p:tgtEl>
                                        <p:attrNameLst>
                                          <p:attrName>ppt_x</p:attrName>
                                        </p:attrNameLst>
                                      </p:cBhvr>
                                      <p:tavLst>
                                        <p:tav tm="0">
                                          <p:val>
                                            <p:strVal val="0-#ppt_w/2"/>
                                          </p:val>
                                        </p:tav>
                                        <p:tav tm="100000">
                                          <p:val>
                                            <p:strVal val="#ppt_x"/>
                                          </p:val>
                                        </p:tav>
                                      </p:tavLst>
                                    </p:anim>
                                    <p:anim calcmode="lin" valueType="num">
                                      <p:cBhvr additive="base">
                                        <p:cTn id="24" dur="3000" fill="hold"/>
                                        <p:tgtEl>
                                          <p:spTgt spid="7">
                                            <p:txEl>
                                              <p:pRg st="1" end="1"/>
                                            </p:txEl>
                                          </p:spTgt>
                                        </p:tgtEl>
                                        <p:attrNameLst>
                                          <p:attrName>ppt_y</p:attrName>
                                        </p:attrNameLst>
                                      </p:cBhvr>
                                      <p:tavLst>
                                        <p:tav tm="0">
                                          <p:val>
                                            <p:strVal val="#ppt_y"/>
                                          </p:val>
                                        </p:tav>
                                        <p:tav tm="100000">
                                          <p:val>
                                            <p:strVal val="#ppt_y"/>
                                          </p:val>
                                        </p:tav>
                                      </p:tavLst>
                                    </p:anim>
                                  </p:childTnLst>
                                </p:cTn>
                              </p:par>
                              <p:par>
                                <p:cTn id="25" presetID="2" presetClass="entr" presetSubtype="8" fill="hold" grpId="0" nodeType="withEffect">
                                  <p:stCondLst>
                                    <p:cond delay="0"/>
                                  </p:stCondLst>
                                  <p:childTnLst>
                                    <p:set>
                                      <p:cBhvr>
                                        <p:cTn id="26" dur="1" fill="hold">
                                          <p:stCondLst>
                                            <p:cond delay="0"/>
                                          </p:stCondLst>
                                        </p:cTn>
                                        <p:tgtEl>
                                          <p:spTgt spid="7">
                                            <p:txEl>
                                              <p:pRg st="2" end="2"/>
                                            </p:txEl>
                                          </p:spTgt>
                                        </p:tgtEl>
                                        <p:attrNameLst>
                                          <p:attrName>style.visibility</p:attrName>
                                        </p:attrNameLst>
                                      </p:cBhvr>
                                      <p:to>
                                        <p:strVal val="visible"/>
                                      </p:to>
                                    </p:set>
                                    <p:anim calcmode="lin" valueType="num">
                                      <p:cBhvr additive="base">
                                        <p:cTn id="27" dur="3000" fill="hold"/>
                                        <p:tgtEl>
                                          <p:spTgt spid="7">
                                            <p:txEl>
                                              <p:pRg st="2" end="2"/>
                                            </p:txEl>
                                          </p:spTgt>
                                        </p:tgtEl>
                                        <p:attrNameLst>
                                          <p:attrName>ppt_x</p:attrName>
                                        </p:attrNameLst>
                                      </p:cBhvr>
                                      <p:tavLst>
                                        <p:tav tm="0">
                                          <p:val>
                                            <p:strVal val="0-#ppt_w/2"/>
                                          </p:val>
                                        </p:tav>
                                        <p:tav tm="100000">
                                          <p:val>
                                            <p:strVal val="#ppt_x"/>
                                          </p:val>
                                        </p:tav>
                                      </p:tavLst>
                                    </p:anim>
                                    <p:anim calcmode="lin" valueType="num">
                                      <p:cBhvr additive="base">
                                        <p:cTn id="28" dur="3000" fill="hold"/>
                                        <p:tgtEl>
                                          <p:spTgt spid="7">
                                            <p:txEl>
                                              <p:pRg st="2" end="2"/>
                                            </p:txEl>
                                          </p:spTgt>
                                        </p:tgtEl>
                                        <p:attrNameLst>
                                          <p:attrName>ppt_y</p:attrName>
                                        </p:attrNameLst>
                                      </p:cBhvr>
                                      <p:tavLst>
                                        <p:tav tm="0">
                                          <p:val>
                                            <p:strVal val="#ppt_y"/>
                                          </p:val>
                                        </p:tav>
                                        <p:tav tm="100000">
                                          <p:val>
                                            <p:strVal val="#ppt_y"/>
                                          </p:val>
                                        </p:tav>
                                      </p:tavLst>
                                    </p:anim>
                                  </p:childTnLst>
                                </p:cTn>
                              </p:par>
                              <p:par>
                                <p:cTn id="29" presetID="2" presetClass="entr" presetSubtype="8" fill="hold" grpId="0" nodeType="withEffect">
                                  <p:stCondLst>
                                    <p:cond delay="0"/>
                                  </p:stCondLst>
                                  <p:childTnLst>
                                    <p:set>
                                      <p:cBhvr>
                                        <p:cTn id="30" dur="1" fill="hold">
                                          <p:stCondLst>
                                            <p:cond delay="0"/>
                                          </p:stCondLst>
                                        </p:cTn>
                                        <p:tgtEl>
                                          <p:spTgt spid="7">
                                            <p:txEl>
                                              <p:pRg st="3" end="3"/>
                                            </p:txEl>
                                          </p:spTgt>
                                        </p:tgtEl>
                                        <p:attrNameLst>
                                          <p:attrName>style.visibility</p:attrName>
                                        </p:attrNameLst>
                                      </p:cBhvr>
                                      <p:to>
                                        <p:strVal val="visible"/>
                                      </p:to>
                                    </p:set>
                                    <p:anim calcmode="lin" valueType="num">
                                      <p:cBhvr additive="base">
                                        <p:cTn id="31" dur="3000" fill="hold"/>
                                        <p:tgtEl>
                                          <p:spTgt spid="7">
                                            <p:txEl>
                                              <p:pRg st="3" end="3"/>
                                            </p:txEl>
                                          </p:spTgt>
                                        </p:tgtEl>
                                        <p:attrNameLst>
                                          <p:attrName>ppt_x</p:attrName>
                                        </p:attrNameLst>
                                      </p:cBhvr>
                                      <p:tavLst>
                                        <p:tav tm="0">
                                          <p:val>
                                            <p:strVal val="0-#ppt_w/2"/>
                                          </p:val>
                                        </p:tav>
                                        <p:tav tm="100000">
                                          <p:val>
                                            <p:strVal val="#ppt_x"/>
                                          </p:val>
                                        </p:tav>
                                      </p:tavLst>
                                    </p:anim>
                                    <p:anim calcmode="lin" valueType="num">
                                      <p:cBhvr additive="base">
                                        <p:cTn id="32" dur="3000" fill="hold"/>
                                        <p:tgtEl>
                                          <p:spTgt spid="7">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7">
                                            <p:txEl>
                                              <p:pRg st="4" end="4"/>
                                            </p:txEl>
                                          </p:spTgt>
                                        </p:tgtEl>
                                        <p:attrNameLst>
                                          <p:attrName>style.visibility</p:attrName>
                                        </p:attrNameLst>
                                      </p:cBhvr>
                                      <p:to>
                                        <p:strVal val="visible"/>
                                      </p:to>
                                    </p:set>
                                    <p:anim calcmode="lin" valueType="num">
                                      <p:cBhvr additive="base">
                                        <p:cTn id="37" dur="3000" fill="hold"/>
                                        <p:tgtEl>
                                          <p:spTgt spid="7">
                                            <p:txEl>
                                              <p:pRg st="4" end="4"/>
                                            </p:txEl>
                                          </p:spTgt>
                                        </p:tgtEl>
                                        <p:attrNameLst>
                                          <p:attrName>ppt_x</p:attrName>
                                        </p:attrNameLst>
                                      </p:cBhvr>
                                      <p:tavLst>
                                        <p:tav tm="0">
                                          <p:val>
                                            <p:strVal val="0-#ppt_w/2"/>
                                          </p:val>
                                        </p:tav>
                                        <p:tav tm="100000">
                                          <p:val>
                                            <p:strVal val="#ppt_x"/>
                                          </p:val>
                                        </p:tav>
                                      </p:tavLst>
                                    </p:anim>
                                    <p:anim calcmode="lin" valueType="num">
                                      <p:cBhvr additive="base">
                                        <p:cTn id="38" dur="3000" fill="hold"/>
                                        <p:tgtEl>
                                          <p:spTgt spid="7">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8" fill="hold" grpId="0" nodeType="clickEffect">
                                  <p:stCondLst>
                                    <p:cond delay="3000"/>
                                  </p:stCondLst>
                                  <p:childTnLst>
                                    <p:set>
                                      <p:cBhvr>
                                        <p:cTn id="42" dur="1" fill="hold">
                                          <p:stCondLst>
                                            <p:cond delay="0"/>
                                          </p:stCondLst>
                                        </p:cTn>
                                        <p:tgtEl>
                                          <p:spTgt spid="7">
                                            <p:txEl>
                                              <p:pRg st="5" end="5"/>
                                            </p:txEl>
                                          </p:spTgt>
                                        </p:tgtEl>
                                        <p:attrNameLst>
                                          <p:attrName>style.visibility</p:attrName>
                                        </p:attrNameLst>
                                      </p:cBhvr>
                                      <p:to>
                                        <p:strVal val="visible"/>
                                      </p:to>
                                    </p:set>
                                    <p:anim calcmode="lin" valueType="num">
                                      <p:cBhvr additive="base">
                                        <p:cTn id="43" dur="3000" fill="hold"/>
                                        <p:tgtEl>
                                          <p:spTgt spid="7">
                                            <p:txEl>
                                              <p:pRg st="5" end="5"/>
                                            </p:txEl>
                                          </p:spTgt>
                                        </p:tgtEl>
                                        <p:attrNameLst>
                                          <p:attrName>ppt_x</p:attrName>
                                        </p:attrNameLst>
                                      </p:cBhvr>
                                      <p:tavLst>
                                        <p:tav tm="0">
                                          <p:val>
                                            <p:strVal val="0-#ppt_w/2"/>
                                          </p:val>
                                        </p:tav>
                                        <p:tav tm="100000">
                                          <p:val>
                                            <p:strVal val="#ppt_x"/>
                                          </p:val>
                                        </p:tav>
                                      </p:tavLst>
                                    </p:anim>
                                    <p:anim calcmode="lin" valueType="num">
                                      <p:cBhvr additive="base">
                                        <p:cTn id="44" dur="3000" fill="hold"/>
                                        <p:tgtEl>
                                          <p:spTgt spid="7">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8" fill="hold" grpId="0" nodeType="clickEffect">
                                  <p:stCondLst>
                                    <p:cond delay="0"/>
                                  </p:stCondLst>
                                  <p:childTnLst>
                                    <p:set>
                                      <p:cBhvr>
                                        <p:cTn id="48" dur="1" fill="hold">
                                          <p:stCondLst>
                                            <p:cond delay="0"/>
                                          </p:stCondLst>
                                        </p:cTn>
                                        <p:tgtEl>
                                          <p:spTgt spid="7">
                                            <p:txEl>
                                              <p:pRg st="6" end="6"/>
                                            </p:txEl>
                                          </p:spTgt>
                                        </p:tgtEl>
                                        <p:attrNameLst>
                                          <p:attrName>style.visibility</p:attrName>
                                        </p:attrNameLst>
                                      </p:cBhvr>
                                      <p:to>
                                        <p:strVal val="visible"/>
                                      </p:to>
                                    </p:set>
                                    <p:anim calcmode="lin" valueType="num">
                                      <p:cBhvr additive="base">
                                        <p:cTn id="49" dur="3000" fill="hold"/>
                                        <p:tgtEl>
                                          <p:spTgt spid="7">
                                            <p:txEl>
                                              <p:pRg st="6" end="6"/>
                                            </p:txEl>
                                          </p:spTgt>
                                        </p:tgtEl>
                                        <p:attrNameLst>
                                          <p:attrName>ppt_x</p:attrName>
                                        </p:attrNameLst>
                                      </p:cBhvr>
                                      <p:tavLst>
                                        <p:tav tm="0">
                                          <p:val>
                                            <p:strVal val="0-#ppt_w/2"/>
                                          </p:val>
                                        </p:tav>
                                        <p:tav tm="100000">
                                          <p:val>
                                            <p:strVal val="#ppt_x"/>
                                          </p:val>
                                        </p:tav>
                                      </p:tavLst>
                                    </p:anim>
                                    <p:anim calcmode="lin" valueType="num">
                                      <p:cBhvr additive="base">
                                        <p:cTn id="50" dur="3000" fill="hold"/>
                                        <p:tgtEl>
                                          <p:spTgt spid="7">
                                            <p:txEl>
                                              <p:pRg st="6" end="6"/>
                                            </p:txEl>
                                          </p:spTgt>
                                        </p:tgtEl>
                                        <p:attrNameLst>
                                          <p:attrName>ppt_y</p:attrName>
                                        </p:attrNameLst>
                                      </p:cBhvr>
                                      <p:tavLst>
                                        <p:tav tm="0">
                                          <p:val>
                                            <p:strVal val="#ppt_y"/>
                                          </p:val>
                                        </p:tav>
                                        <p:tav tm="100000">
                                          <p:val>
                                            <p:strVal val="#ppt_y"/>
                                          </p:val>
                                        </p:tav>
                                      </p:tavLst>
                                    </p:anim>
                                  </p:childTnLst>
                                </p:cTn>
                              </p:par>
                            </p:childTnLst>
                          </p:cTn>
                        </p:par>
                        <p:par>
                          <p:cTn id="51" fill="hold">
                            <p:stCondLst>
                              <p:cond delay="3000"/>
                            </p:stCondLst>
                            <p:childTnLst>
                              <p:par>
                                <p:cTn id="52" presetID="2" presetClass="entr" presetSubtype="8" fill="hold" grpId="0" nodeType="afterEffect">
                                  <p:stCondLst>
                                    <p:cond delay="3000"/>
                                  </p:stCondLst>
                                  <p:childTnLst>
                                    <p:set>
                                      <p:cBhvr>
                                        <p:cTn id="53" dur="1" fill="hold">
                                          <p:stCondLst>
                                            <p:cond delay="0"/>
                                          </p:stCondLst>
                                        </p:cTn>
                                        <p:tgtEl>
                                          <p:spTgt spid="7">
                                            <p:txEl>
                                              <p:pRg st="7" end="7"/>
                                            </p:txEl>
                                          </p:spTgt>
                                        </p:tgtEl>
                                        <p:attrNameLst>
                                          <p:attrName>style.visibility</p:attrName>
                                        </p:attrNameLst>
                                      </p:cBhvr>
                                      <p:to>
                                        <p:strVal val="visible"/>
                                      </p:to>
                                    </p:set>
                                    <p:anim calcmode="lin" valueType="num">
                                      <p:cBhvr additive="base">
                                        <p:cTn id="54" dur="3000" fill="hold"/>
                                        <p:tgtEl>
                                          <p:spTgt spid="7">
                                            <p:txEl>
                                              <p:pRg st="7" end="7"/>
                                            </p:txEl>
                                          </p:spTgt>
                                        </p:tgtEl>
                                        <p:attrNameLst>
                                          <p:attrName>ppt_x</p:attrName>
                                        </p:attrNameLst>
                                      </p:cBhvr>
                                      <p:tavLst>
                                        <p:tav tm="0">
                                          <p:val>
                                            <p:strVal val="0-#ppt_w/2"/>
                                          </p:val>
                                        </p:tav>
                                        <p:tav tm="100000">
                                          <p:val>
                                            <p:strVal val="#ppt_x"/>
                                          </p:val>
                                        </p:tav>
                                      </p:tavLst>
                                    </p:anim>
                                    <p:anim calcmode="lin" valueType="num">
                                      <p:cBhvr additive="base">
                                        <p:cTn id="55" dur="3000" fill="hold"/>
                                        <p:tgtEl>
                                          <p:spTgt spid="7">
                                            <p:txEl>
                                              <p:pRg st="7" end="7"/>
                                            </p:txEl>
                                          </p:spTgt>
                                        </p:tgtEl>
                                        <p:attrNameLst>
                                          <p:attrName>ppt_y</p:attrName>
                                        </p:attrNameLst>
                                      </p:cBhvr>
                                      <p:tavLst>
                                        <p:tav tm="0">
                                          <p:val>
                                            <p:strVal val="#ppt_y"/>
                                          </p:val>
                                        </p:tav>
                                        <p:tav tm="100000">
                                          <p:val>
                                            <p:strVal val="#ppt_y"/>
                                          </p:val>
                                        </p:tav>
                                      </p:tavLst>
                                    </p:anim>
                                  </p:childTnLst>
                                </p:cTn>
                              </p:par>
                            </p:childTnLst>
                          </p:cTn>
                        </p:par>
                      </p:childTnLst>
                    </p:cTn>
                  </p:par>
                  <p:par>
                    <p:cTn id="56" fill="hold">
                      <p:stCondLst>
                        <p:cond delay="indefinite"/>
                      </p:stCondLst>
                      <p:childTnLst>
                        <p:par>
                          <p:cTn id="57" fill="hold">
                            <p:stCondLst>
                              <p:cond delay="0"/>
                            </p:stCondLst>
                            <p:childTnLst>
                              <p:par>
                                <p:cTn id="58" presetID="2" presetClass="entr" presetSubtype="8" fill="hold" grpId="0" nodeType="clickEffect">
                                  <p:stCondLst>
                                    <p:cond delay="0"/>
                                  </p:stCondLst>
                                  <p:childTnLst>
                                    <p:set>
                                      <p:cBhvr>
                                        <p:cTn id="59" dur="1" fill="hold">
                                          <p:stCondLst>
                                            <p:cond delay="0"/>
                                          </p:stCondLst>
                                        </p:cTn>
                                        <p:tgtEl>
                                          <p:spTgt spid="7">
                                            <p:txEl>
                                              <p:pRg st="8" end="8"/>
                                            </p:txEl>
                                          </p:spTgt>
                                        </p:tgtEl>
                                        <p:attrNameLst>
                                          <p:attrName>style.visibility</p:attrName>
                                        </p:attrNameLst>
                                      </p:cBhvr>
                                      <p:to>
                                        <p:strVal val="visible"/>
                                      </p:to>
                                    </p:set>
                                    <p:anim calcmode="lin" valueType="num">
                                      <p:cBhvr additive="base">
                                        <p:cTn id="60" dur="3000" fill="hold"/>
                                        <p:tgtEl>
                                          <p:spTgt spid="7">
                                            <p:txEl>
                                              <p:pRg st="8" end="8"/>
                                            </p:txEl>
                                          </p:spTgt>
                                        </p:tgtEl>
                                        <p:attrNameLst>
                                          <p:attrName>ppt_x</p:attrName>
                                        </p:attrNameLst>
                                      </p:cBhvr>
                                      <p:tavLst>
                                        <p:tav tm="0">
                                          <p:val>
                                            <p:strVal val="0-#ppt_w/2"/>
                                          </p:val>
                                        </p:tav>
                                        <p:tav tm="100000">
                                          <p:val>
                                            <p:strVal val="#ppt_x"/>
                                          </p:val>
                                        </p:tav>
                                      </p:tavLst>
                                    </p:anim>
                                    <p:anim calcmode="lin" valueType="num">
                                      <p:cBhvr additive="base">
                                        <p:cTn id="61" dur="3000" fill="hold"/>
                                        <p:tgtEl>
                                          <p:spTgt spid="7">
                                            <p:txEl>
                                              <p:pRg st="8" end="8"/>
                                            </p:txEl>
                                          </p:spTgt>
                                        </p:tgtEl>
                                        <p:attrNameLst>
                                          <p:attrName>ppt_y</p:attrName>
                                        </p:attrNameLst>
                                      </p:cBhvr>
                                      <p:tavLst>
                                        <p:tav tm="0">
                                          <p:val>
                                            <p:strVal val="#ppt_y"/>
                                          </p:val>
                                        </p:tav>
                                        <p:tav tm="100000">
                                          <p:val>
                                            <p:strVal val="#ppt_y"/>
                                          </p:val>
                                        </p:tav>
                                      </p:tavLst>
                                    </p:anim>
                                  </p:childTnLst>
                                </p:cTn>
                              </p:par>
                            </p:childTnLst>
                          </p:cTn>
                        </p:par>
                      </p:childTnLst>
                    </p:cTn>
                  </p:par>
                  <p:par>
                    <p:cTn id="62" fill="hold">
                      <p:stCondLst>
                        <p:cond delay="indefinite"/>
                      </p:stCondLst>
                      <p:childTnLst>
                        <p:par>
                          <p:cTn id="63" fill="hold">
                            <p:stCondLst>
                              <p:cond delay="0"/>
                            </p:stCondLst>
                            <p:childTnLst>
                              <p:par>
                                <p:cTn id="64" presetID="2" presetClass="entr" presetSubtype="8" fill="hold" grpId="0" nodeType="clickEffect">
                                  <p:stCondLst>
                                    <p:cond delay="3000"/>
                                  </p:stCondLst>
                                  <p:childTnLst>
                                    <p:set>
                                      <p:cBhvr>
                                        <p:cTn id="65" dur="1" fill="hold">
                                          <p:stCondLst>
                                            <p:cond delay="0"/>
                                          </p:stCondLst>
                                        </p:cTn>
                                        <p:tgtEl>
                                          <p:spTgt spid="7">
                                            <p:txEl>
                                              <p:pRg st="9" end="9"/>
                                            </p:txEl>
                                          </p:spTgt>
                                        </p:tgtEl>
                                        <p:attrNameLst>
                                          <p:attrName>style.visibility</p:attrName>
                                        </p:attrNameLst>
                                      </p:cBhvr>
                                      <p:to>
                                        <p:strVal val="visible"/>
                                      </p:to>
                                    </p:set>
                                    <p:anim calcmode="lin" valueType="num">
                                      <p:cBhvr additive="base">
                                        <p:cTn id="66" dur="3000" fill="hold"/>
                                        <p:tgtEl>
                                          <p:spTgt spid="7">
                                            <p:txEl>
                                              <p:pRg st="9" end="9"/>
                                            </p:txEl>
                                          </p:spTgt>
                                        </p:tgtEl>
                                        <p:attrNameLst>
                                          <p:attrName>ppt_x</p:attrName>
                                        </p:attrNameLst>
                                      </p:cBhvr>
                                      <p:tavLst>
                                        <p:tav tm="0">
                                          <p:val>
                                            <p:strVal val="0-#ppt_w/2"/>
                                          </p:val>
                                        </p:tav>
                                        <p:tav tm="100000">
                                          <p:val>
                                            <p:strVal val="#ppt_x"/>
                                          </p:val>
                                        </p:tav>
                                      </p:tavLst>
                                    </p:anim>
                                    <p:anim calcmode="lin" valueType="num">
                                      <p:cBhvr additive="base">
                                        <p:cTn id="67" dur="3000" fill="hold"/>
                                        <p:tgtEl>
                                          <p:spTgt spid="7">
                                            <p:txEl>
                                              <p:pRg st="9" end="9"/>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audio>
              <p:cMediaNode vol="100000" numSld="3">
                <p:cTn id="68" fill="hold" display="0">
                  <p:stCondLst>
                    <p:cond delay="indefinite"/>
                  </p:stCondLst>
                  <p:endCondLst>
                    <p:cond evt="onPrev" delay="0">
                      <p:tgtEl>
                        <p:sldTgt/>
                      </p:tgtEl>
                    </p:cond>
                    <p:cond evt="onStopAudio" delay="0">
                      <p:tgtEl>
                        <p:sldTgt/>
                      </p:tgtEl>
                    </p:cond>
                  </p:endCondLst>
                </p:cTn>
                <p:tgtEl>
                  <p:spTgt spid="11"/>
                </p:tgtEl>
              </p:cMediaNode>
            </p:audio>
          </p:childTnLst>
        </p:cTn>
      </p:par>
    </p:tnLst>
    <p:bldLst>
      <p:bldP spid="7" grpId="0" build="p" animBg="1"/>
    </p:bldLst>
  </p:timing>
</p:sld>
</file>

<file path=ppt/slides/slide20.xml><?xml version="1.0" encoding="utf-8"?>
<p:sld xmlns:a="http://schemas.openxmlformats.org/drawingml/2006/main" xmlns:r="http://schemas.openxmlformats.org/officeDocument/2006/relationships" xmlns:p="http://schemas.openxmlformats.org/presentationml/2006/main" showMasterPhAnim="0">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10" name="AutoShape 2"/>
          <p:cNvSpPr>
            <a:spLocks noChangeArrowheads="1"/>
          </p:cNvSpPr>
          <p:nvPr/>
        </p:nvSpPr>
        <p:spPr bwMode="auto">
          <a:xfrm>
            <a:off x="738158" y="285728"/>
            <a:ext cx="8286808" cy="857256"/>
          </a:xfrm>
          <a:prstGeom prst="downArrowCallout">
            <a:avLst>
              <a:gd name="adj1" fmla="val 52321"/>
              <a:gd name="adj2" fmla="val 48148"/>
              <a:gd name="adj3" fmla="val 35032"/>
              <a:gd name="adj4" fmla="val 51852"/>
            </a:avLst>
          </a:prstGeom>
          <a:solidFill>
            <a:srgbClr val="C00000"/>
          </a:solidFill>
          <a:ln w="9525">
            <a:miter lim="800000"/>
            <a:headEnd/>
            <a:tailEnd/>
          </a:ln>
          <a:effectLst/>
          <a:scene3d>
            <a:camera prst="legacyObliqueTopRight"/>
            <a:lightRig rig="legacyFlat3" dir="b"/>
          </a:scene3d>
          <a:sp3d extrusionH="430200" prstMaterial="legacyMatte">
            <a:bevelT w="13500" h="13500" prst="angle"/>
            <a:bevelB w="13500" h="13500" prst="angle"/>
            <a:extrusionClr>
              <a:srgbClr val="00C2F0"/>
            </a:extrusionClr>
          </a:sp3d>
        </p:spPr>
        <p:txBody>
          <a:bodyPr wrap="none" anchor="ctr">
            <a:flatTx/>
          </a:bodyPr>
          <a:lstStyle/>
          <a:p>
            <a:pPr>
              <a:defRPr/>
            </a:pPr>
            <a:endParaRPr lang="en-US" dirty="0"/>
          </a:p>
        </p:txBody>
      </p:sp>
      <p:sp>
        <p:nvSpPr>
          <p:cNvPr id="9" name="Rectangle 8"/>
          <p:cNvSpPr/>
          <p:nvPr/>
        </p:nvSpPr>
        <p:spPr>
          <a:xfrm>
            <a:off x="2809860" y="214291"/>
            <a:ext cx="3786214" cy="553998"/>
          </a:xfrm>
          <a:prstGeom prst="rect">
            <a:avLst/>
          </a:prstGeom>
          <a:solidFill>
            <a:srgbClr val="FFC000"/>
          </a:solidFill>
        </p:spPr>
        <p:txBody>
          <a:bodyPr wrap="square">
            <a:spAutoFit/>
          </a:bodyPr>
          <a:lstStyle/>
          <a:p>
            <a:pPr algn="ctr">
              <a:spcBef>
                <a:spcPts val="0"/>
              </a:spcBef>
              <a:spcAft>
                <a:spcPts val="0"/>
              </a:spcAft>
            </a:pPr>
            <a:r>
              <a:rPr lang="en-US" sz="2400" b="1" dirty="0" smtClean="0">
                <a:latin typeface="Calibri"/>
                <a:ea typeface="Calibri"/>
                <a:cs typeface="Times New Roman"/>
              </a:rPr>
              <a:t> </a:t>
            </a:r>
            <a:r>
              <a:rPr lang="en-US" sz="3000" b="1" dirty="0" smtClean="0">
                <a:latin typeface="Calibri"/>
                <a:ea typeface="Calibri"/>
                <a:cs typeface="Times New Roman"/>
              </a:rPr>
              <a:t>Prasaja</a:t>
            </a:r>
            <a:endParaRPr lang="en-US" sz="3000" b="1" dirty="0">
              <a:latin typeface="Calibri"/>
              <a:ea typeface="Calibri"/>
              <a:cs typeface="Times New Roman"/>
            </a:endParaRPr>
          </a:p>
        </p:txBody>
      </p:sp>
      <p:sp>
        <p:nvSpPr>
          <p:cNvPr id="12" name="Rounded Rectangle 11"/>
          <p:cNvSpPr/>
          <p:nvPr/>
        </p:nvSpPr>
        <p:spPr>
          <a:xfrm>
            <a:off x="738158" y="1142984"/>
            <a:ext cx="8215370" cy="1357322"/>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spcBef>
                <a:spcPts val="0"/>
              </a:spcBef>
              <a:spcAft>
                <a:spcPts val="0"/>
              </a:spcAft>
            </a:pPr>
            <a:r>
              <a:rPr lang="en-US" sz="2400" dirty="0" smtClean="0">
                <a:solidFill>
                  <a:schemeClr val="tx1"/>
                </a:solidFill>
              </a:rPr>
              <a:t>Bersahaja, tidak bergaya hidup mewah.</a:t>
            </a:r>
          </a:p>
          <a:p>
            <a:pPr algn="ctr">
              <a:spcBef>
                <a:spcPts val="0"/>
              </a:spcBef>
              <a:spcAft>
                <a:spcPts val="0"/>
              </a:spcAft>
            </a:pPr>
            <a:r>
              <a:rPr lang="en-US" sz="2400" dirty="0" smtClean="0">
                <a:solidFill>
                  <a:schemeClr val="tx1"/>
                </a:solidFill>
              </a:rPr>
              <a:t>Kebersahajaan dapat  bersahaja bagi masyarakat Sleman, dan memberi contoh kehidupan.  </a:t>
            </a:r>
            <a:endParaRPr lang="en-US" sz="2400" b="1" dirty="0" smtClean="0">
              <a:solidFill>
                <a:schemeClr val="tx1"/>
              </a:solidFill>
              <a:latin typeface="Arial Black" pitchFamily="34" charset="0"/>
              <a:ea typeface="Calibri"/>
              <a:cs typeface="Times New Roman"/>
            </a:endParaRPr>
          </a:p>
        </p:txBody>
      </p:sp>
      <p:sp>
        <p:nvSpPr>
          <p:cNvPr id="13" name="Rounded Rectangle 12"/>
          <p:cNvSpPr/>
          <p:nvPr/>
        </p:nvSpPr>
        <p:spPr>
          <a:xfrm>
            <a:off x="738158" y="2643182"/>
            <a:ext cx="8358246" cy="3357586"/>
          </a:xfrm>
          <a:prstGeom prst="round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solidFill>
                  <a:schemeClr val="tx1"/>
                </a:solidFill>
              </a:rPr>
              <a:t>Bentuk segi empat  pada lambang daerah Kabupaten Sleman yang tertuang pada: Perda No. 06 tanggal 4 September 1979 merupakan lambang </a:t>
            </a:r>
            <a:r>
              <a:rPr lang="en-US" sz="2800" i="1" dirty="0" smtClean="0">
                <a:solidFill>
                  <a:schemeClr val="tx1"/>
                </a:solidFill>
              </a:rPr>
              <a:t>prasaja </a:t>
            </a:r>
          </a:p>
          <a:p>
            <a:pPr algn="ctr"/>
            <a:r>
              <a:rPr lang="en-US" sz="2800" dirty="0" smtClean="0">
                <a:solidFill>
                  <a:schemeClr val="tx1"/>
                </a:solidFill>
              </a:rPr>
              <a:t>(Tashadi, 2002: 273). </a:t>
            </a:r>
          </a:p>
        </p:txBody>
      </p:sp>
      <p:sp>
        <p:nvSpPr>
          <p:cNvPr id="44034" name="Rectangle 2"/>
          <p:cNvSpPr>
            <a:spLocks noChangeArrowheads="1"/>
          </p:cNvSpPr>
          <p:nvPr/>
        </p:nvSpPr>
        <p:spPr bwMode="auto">
          <a:xfrm>
            <a:off x="0" y="0"/>
            <a:ext cx="5929828" cy="26161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rPr>
              <a:t>Kebersahajaan dapat memberi contoh kehidupan yang bersahaja bagi masyarakat Sleman.</a:t>
            </a:r>
            <a:r>
              <a:rPr kumimoji="0" lang="en-US" sz="900" b="0" i="0" u="none" strike="noStrike" cap="none" normalizeH="0" baseline="0" dirty="0" smtClean="0">
                <a:ln>
                  <a:noFill/>
                </a:ln>
                <a:solidFill>
                  <a:schemeClr val="tx1"/>
                </a:solidFill>
                <a:effectLst/>
                <a:latin typeface="Arial" pitchFamily="34" charset="0"/>
                <a:cs typeface="Arial" pitchFamily="34" charset="0"/>
              </a:rPr>
              <a:t> </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ransition spd="slow" advClick="0">
    <p:wheel spokes="8"/>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MasterPhAnim="0">
  <p:cSld>
    <p:bg>
      <p:bgPr>
        <a:blipFill>
          <a:blip r:embed="rId3"/>
          <a:tile tx="0" ty="0" sx="100000" sy="100000" flip="none" algn="tl"/>
        </a:blipFill>
        <a:effectLst/>
      </p:bgPr>
    </p:bg>
    <p:spTree>
      <p:nvGrpSpPr>
        <p:cNvPr id="1" name=""/>
        <p:cNvGrpSpPr/>
        <p:nvPr/>
      </p:nvGrpSpPr>
      <p:grpSpPr>
        <a:xfrm>
          <a:off x="0" y="0"/>
          <a:ext cx="0" cy="0"/>
          <a:chOff x="0" y="0"/>
          <a:chExt cx="0" cy="0"/>
        </a:xfrm>
      </p:grpSpPr>
      <p:sp>
        <p:nvSpPr>
          <p:cNvPr id="10" name="AutoShape 2"/>
          <p:cNvSpPr>
            <a:spLocks noChangeArrowheads="1"/>
          </p:cNvSpPr>
          <p:nvPr/>
        </p:nvSpPr>
        <p:spPr bwMode="auto">
          <a:xfrm>
            <a:off x="738158" y="285728"/>
            <a:ext cx="8286808" cy="642942"/>
          </a:xfrm>
          <a:prstGeom prst="downArrowCallout">
            <a:avLst>
              <a:gd name="adj1" fmla="val 52321"/>
              <a:gd name="adj2" fmla="val 48148"/>
              <a:gd name="adj3" fmla="val 35032"/>
              <a:gd name="adj4" fmla="val 51852"/>
            </a:avLst>
          </a:prstGeom>
          <a:solidFill>
            <a:srgbClr val="C00000"/>
          </a:solidFill>
          <a:ln w="9525">
            <a:miter lim="800000"/>
            <a:headEnd/>
            <a:tailEnd/>
          </a:ln>
          <a:effectLst/>
          <a:scene3d>
            <a:camera prst="legacyObliqueTopRight"/>
            <a:lightRig rig="legacyFlat3" dir="b"/>
          </a:scene3d>
          <a:sp3d extrusionH="430200" prstMaterial="legacyMatte">
            <a:bevelT w="13500" h="13500" prst="angle"/>
            <a:bevelB w="13500" h="13500" prst="angle"/>
            <a:extrusionClr>
              <a:srgbClr val="00C2F0"/>
            </a:extrusionClr>
          </a:sp3d>
        </p:spPr>
        <p:txBody>
          <a:bodyPr wrap="none" anchor="ctr">
            <a:flatTx/>
          </a:bodyPr>
          <a:lstStyle/>
          <a:p>
            <a:pPr>
              <a:defRPr/>
            </a:pPr>
            <a:endParaRPr lang="en-US" dirty="0"/>
          </a:p>
        </p:txBody>
      </p:sp>
      <p:sp>
        <p:nvSpPr>
          <p:cNvPr id="9" name="Rectangle 8"/>
          <p:cNvSpPr/>
          <p:nvPr/>
        </p:nvSpPr>
        <p:spPr>
          <a:xfrm>
            <a:off x="2809860" y="214291"/>
            <a:ext cx="3786214" cy="553998"/>
          </a:xfrm>
          <a:prstGeom prst="rect">
            <a:avLst/>
          </a:prstGeom>
          <a:solidFill>
            <a:srgbClr val="FFC000"/>
          </a:solidFill>
        </p:spPr>
        <p:txBody>
          <a:bodyPr wrap="square">
            <a:spAutoFit/>
          </a:bodyPr>
          <a:lstStyle/>
          <a:p>
            <a:pPr algn="ctr">
              <a:spcBef>
                <a:spcPts val="0"/>
              </a:spcBef>
              <a:spcAft>
                <a:spcPts val="0"/>
              </a:spcAft>
            </a:pPr>
            <a:r>
              <a:rPr lang="en-US" sz="2400" b="1" dirty="0" smtClean="0">
                <a:latin typeface="Calibri"/>
                <a:ea typeface="Calibri"/>
                <a:cs typeface="Times New Roman"/>
              </a:rPr>
              <a:t> </a:t>
            </a:r>
            <a:r>
              <a:rPr lang="en-US" sz="3000" b="1" dirty="0" smtClean="0">
                <a:latin typeface="Calibri"/>
                <a:ea typeface="Calibri"/>
                <a:cs typeface="Times New Roman"/>
              </a:rPr>
              <a:t>Sembada</a:t>
            </a:r>
            <a:endParaRPr lang="en-US" sz="2400" b="1" dirty="0">
              <a:latin typeface="Calibri"/>
              <a:ea typeface="Calibri"/>
              <a:cs typeface="Times New Roman"/>
            </a:endParaRPr>
          </a:p>
        </p:txBody>
      </p:sp>
      <p:sp>
        <p:nvSpPr>
          <p:cNvPr id="12" name="Rounded Rectangle 11"/>
          <p:cNvSpPr/>
          <p:nvPr/>
        </p:nvSpPr>
        <p:spPr>
          <a:xfrm>
            <a:off x="881034" y="5500702"/>
            <a:ext cx="8215370" cy="500066"/>
          </a:xfrm>
          <a:prstGeom prst="round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spcBef>
                <a:spcPts val="0"/>
              </a:spcBef>
              <a:spcAft>
                <a:spcPts val="0"/>
              </a:spcAft>
            </a:pPr>
            <a:r>
              <a:rPr lang="en-US" sz="2400" dirty="0" smtClean="0">
                <a:solidFill>
                  <a:schemeClr val="tx1"/>
                </a:solidFill>
                <a:latin typeface="Arial Black" pitchFamily="34" charset="0"/>
                <a:ea typeface="Calibri"/>
                <a:cs typeface="Times New Roman"/>
              </a:rPr>
              <a:t>  Segitiga pada logo Sleman Sembada</a:t>
            </a:r>
          </a:p>
        </p:txBody>
      </p:sp>
      <p:sp>
        <p:nvSpPr>
          <p:cNvPr id="13" name="Rounded Rectangle 12"/>
          <p:cNvSpPr/>
          <p:nvPr/>
        </p:nvSpPr>
        <p:spPr>
          <a:xfrm>
            <a:off x="809596" y="928670"/>
            <a:ext cx="8358246" cy="4429156"/>
          </a:xfrm>
          <a:prstGeom prst="round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b="1" dirty="0" smtClean="0">
                <a:solidFill>
                  <a:schemeClr val="tx1"/>
                </a:solidFill>
                <a:latin typeface="Calibri" pitchFamily="34" charset="0"/>
              </a:rPr>
              <a:t>   Sembada bermakna sportif dalam bahasa Indonesia, namun dalam bahasa jawa berarti menyatunya  antara kata dengan perbuatan yang disebut tanggung jawab, konsekuen. (Tashadi dkk, 2002:276)</a:t>
            </a:r>
          </a:p>
          <a:p>
            <a:r>
              <a:rPr lang="en-US" b="1" dirty="0" smtClean="0">
                <a:solidFill>
                  <a:schemeClr val="tx1"/>
                </a:solidFill>
                <a:latin typeface="Calibri" pitchFamily="34" charset="0"/>
              </a:rPr>
              <a:t>Pimpinan yang memberikan instruksi juga memberikan sarana, kebijakan, biaya pendukung secara konsekuen.</a:t>
            </a:r>
          </a:p>
          <a:p>
            <a:r>
              <a:rPr lang="en-US" b="1" dirty="0" smtClean="0">
                <a:solidFill>
                  <a:schemeClr val="tx1"/>
                </a:solidFill>
                <a:latin typeface="Calibri" pitchFamily="34" charset="0"/>
              </a:rPr>
              <a:t>Namun kata </a:t>
            </a:r>
            <a:r>
              <a:rPr lang="en-US" b="1" i="1" dirty="0" smtClean="0">
                <a:solidFill>
                  <a:schemeClr val="tx1"/>
                </a:solidFill>
                <a:latin typeface="Calibri" pitchFamily="34" charset="0"/>
              </a:rPr>
              <a:t>SEMBADA</a:t>
            </a:r>
            <a:r>
              <a:rPr lang="en-US" b="1" dirty="0" smtClean="0">
                <a:solidFill>
                  <a:schemeClr val="tx1"/>
                </a:solidFill>
                <a:latin typeface="Calibri" pitchFamily="34" charset="0"/>
              </a:rPr>
              <a:t> menjadi slogan Kabupaten Sleman, dari singkatan:</a:t>
            </a:r>
          </a:p>
          <a:p>
            <a:r>
              <a:rPr lang="en-US" b="1" dirty="0" smtClean="0">
                <a:solidFill>
                  <a:schemeClr val="tx1"/>
                </a:solidFill>
                <a:latin typeface="Calibri" pitchFamily="34" charset="0"/>
              </a:rPr>
              <a:t>S: Sehat</a:t>
            </a:r>
          </a:p>
          <a:p>
            <a:r>
              <a:rPr lang="en-US" b="1" dirty="0" smtClean="0">
                <a:solidFill>
                  <a:schemeClr val="tx1"/>
                </a:solidFill>
                <a:latin typeface="Calibri" pitchFamily="34" charset="0"/>
              </a:rPr>
              <a:t>E: Elok dan Edi</a:t>
            </a:r>
          </a:p>
          <a:p>
            <a:r>
              <a:rPr lang="en-US" b="1" dirty="0" smtClean="0">
                <a:solidFill>
                  <a:schemeClr val="tx1"/>
                </a:solidFill>
                <a:latin typeface="Calibri" pitchFamily="34" charset="0"/>
              </a:rPr>
              <a:t>M: Makmur dan Merata</a:t>
            </a:r>
          </a:p>
          <a:p>
            <a:r>
              <a:rPr lang="en-US" b="1" dirty="0" smtClean="0">
                <a:solidFill>
                  <a:schemeClr val="tx1"/>
                </a:solidFill>
                <a:latin typeface="Calibri" pitchFamily="34" charset="0"/>
              </a:rPr>
              <a:t>B: Bersih dan Berbudaya</a:t>
            </a:r>
          </a:p>
          <a:p>
            <a:r>
              <a:rPr lang="en-US" b="1" dirty="0" smtClean="0">
                <a:solidFill>
                  <a:schemeClr val="tx1"/>
                </a:solidFill>
                <a:latin typeface="Calibri" pitchFamily="34" charset="0"/>
              </a:rPr>
              <a:t>A: Aman dan Adil</a:t>
            </a:r>
          </a:p>
          <a:p>
            <a:r>
              <a:rPr lang="en-US" b="1" dirty="0" smtClean="0">
                <a:solidFill>
                  <a:schemeClr val="tx1"/>
                </a:solidFill>
                <a:latin typeface="Calibri" pitchFamily="34" charset="0"/>
              </a:rPr>
              <a:t>D: Damai dan Dinamis</a:t>
            </a:r>
          </a:p>
          <a:p>
            <a:r>
              <a:rPr lang="en-US" b="1" dirty="0" smtClean="0">
                <a:solidFill>
                  <a:schemeClr val="tx1"/>
                </a:solidFill>
                <a:latin typeface="Calibri" pitchFamily="34" charset="0"/>
              </a:rPr>
              <a:t>A: Agamis</a:t>
            </a:r>
          </a:p>
          <a:p>
            <a:r>
              <a:rPr lang="en-US" b="1" dirty="0" smtClean="0">
                <a:solidFill>
                  <a:schemeClr val="tx1"/>
                </a:solidFill>
                <a:latin typeface="Calibri" pitchFamily="34" charset="0"/>
              </a:rPr>
              <a:t>Slogan</a:t>
            </a:r>
            <a:r>
              <a:rPr lang="en-US" b="1" i="1" dirty="0" smtClean="0">
                <a:solidFill>
                  <a:schemeClr val="tx1"/>
                </a:solidFill>
                <a:latin typeface="Calibri" pitchFamily="34" charset="0"/>
              </a:rPr>
              <a:t> SEMBADA </a:t>
            </a:r>
            <a:r>
              <a:rPr lang="en-US" b="1" dirty="0" smtClean="0">
                <a:solidFill>
                  <a:schemeClr val="tx1"/>
                </a:solidFill>
                <a:latin typeface="Calibri" pitchFamily="34" charset="0"/>
              </a:rPr>
              <a:t>dikuatkan dalam Perda Noor 4 Tahun 1992 (Tashadi dkk, 2002:279).</a:t>
            </a:r>
          </a:p>
        </p:txBody>
      </p:sp>
    </p:spTree>
  </p:cSld>
  <p:clrMapOvr>
    <a:masterClrMapping/>
  </p:clrMapOvr>
  <p:transition spd="slow" advClick="0">
    <p:wheel spokes="8"/>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MasterPhAnim="0">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10" name="AutoShape 2"/>
          <p:cNvSpPr>
            <a:spLocks noChangeArrowheads="1"/>
          </p:cNvSpPr>
          <p:nvPr/>
        </p:nvSpPr>
        <p:spPr bwMode="auto">
          <a:xfrm>
            <a:off x="738158" y="285728"/>
            <a:ext cx="8286808" cy="857256"/>
          </a:xfrm>
          <a:prstGeom prst="downArrowCallout">
            <a:avLst>
              <a:gd name="adj1" fmla="val 52321"/>
              <a:gd name="adj2" fmla="val 48148"/>
              <a:gd name="adj3" fmla="val 35032"/>
              <a:gd name="adj4" fmla="val 51852"/>
            </a:avLst>
          </a:prstGeom>
          <a:solidFill>
            <a:srgbClr val="C00000"/>
          </a:solidFill>
          <a:ln w="9525">
            <a:miter lim="800000"/>
            <a:headEnd/>
            <a:tailEnd/>
          </a:ln>
          <a:effectLst/>
          <a:scene3d>
            <a:camera prst="legacyObliqueTopRight"/>
            <a:lightRig rig="legacyFlat3" dir="b"/>
          </a:scene3d>
          <a:sp3d extrusionH="430200" prstMaterial="legacyMatte">
            <a:bevelT w="13500" h="13500" prst="angle"/>
            <a:bevelB w="13500" h="13500" prst="angle"/>
            <a:extrusionClr>
              <a:srgbClr val="00C2F0"/>
            </a:extrusionClr>
          </a:sp3d>
        </p:spPr>
        <p:txBody>
          <a:bodyPr wrap="none" anchor="ctr">
            <a:flatTx/>
          </a:bodyPr>
          <a:lstStyle/>
          <a:p>
            <a:pPr>
              <a:defRPr/>
            </a:pPr>
            <a:endParaRPr lang="en-US" dirty="0"/>
          </a:p>
        </p:txBody>
      </p:sp>
      <p:sp>
        <p:nvSpPr>
          <p:cNvPr id="9" name="Rectangle 8"/>
          <p:cNvSpPr/>
          <p:nvPr/>
        </p:nvSpPr>
        <p:spPr>
          <a:xfrm>
            <a:off x="2809860" y="214291"/>
            <a:ext cx="3786214" cy="553998"/>
          </a:xfrm>
          <a:prstGeom prst="rect">
            <a:avLst/>
          </a:prstGeom>
          <a:solidFill>
            <a:srgbClr val="FFC000"/>
          </a:solidFill>
        </p:spPr>
        <p:txBody>
          <a:bodyPr wrap="square">
            <a:spAutoFit/>
          </a:bodyPr>
          <a:lstStyle/>
          <a:p>
            <a:pPr algn="ctr">
              <a:spcBef>
                <a:spcPts val="0"/>
              </a:spcBef>
              <a:spcAft>
                <a:spcPts val="0"/>
              </a:spcAft>
            </a:pPr>
            <a:r>
              <a:rPr lang="en-US" sz="3000" b="1" dirty="0" smtClean="0">
                <a:latin typeface="Calibri"/>
                <a:ea typeface="Calibri"/>
                <a:cs typeface="Times New Roman"/>
              </a:rPr>
              <a:t>Setya</a:t>
            </a:r>
            <a:endParaRPr lang="en-US" sz="3000" b="1" dirty="0">
              <a:latin typeface="Calibri"/>
              <a:ea typeface="Calibri"/>
              <a:cs typeface="Times New Roman"/>
            </a:endParaRPr>
          </a:p>
        </p:txBody>
      </p:sp>
      <p:sp>
        <p:nvSpPr>
          <p:cNvPr id="12" name="Rounded Rectangle 11"/>
          <p:cNvSpPr/>
          <p:nvPr/>
        </p:nvSpPr>
        <p:spPr>
          <a:xfrm>
            <a:off x="881034" y="4429132"/>
            <a:ext cx="8215370" cy="1571636"/>
          </a:xfrm>
          <a:prstGeom prst="round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spcBef>
                <a:spcPts val="0"/>
              </a:spcBef>
              <a:spcAft>
                <a:spcPts val="0"/>
              </a:spcAft>
            </a:pPr>
            <a:r>
              <a:rPr lang="en-US" sz="2000" b="1" dirty="0" smtClean="0">
                <a:solidFill>
                  <a:schemeClr val="tx1"/>
                </a:solidFill>
                <a:latin typeface="Calibri" pitchFamily="34" charset="0"/>
              </a:rPr>
              <a:t>Warna biru yang terdapat dalam lambang  Pemerintah Daerah Kabupaten Sleman (Tashadi, dkk, 2002:273)</a:t>
            </a:r>
          </a:p>
          <a:p>
            <a:pPr algn="ctr">
              <a:spcBef>
                <a:spcPts val="0"/>
              </a:spcBef>
              <a:spcAft>
                <a:spcPts val="0"/>
              </a:spcAft>
            </a:pPr>
            <a:r>
              <a:rPr lang="en-US" sz="2000" b="1" dirty="0" smtClean="0">
                <a:solidFill>
                  <a:schemeClr val="tx1"/>
                </a:solidFill>
                <a:latin typeface="Calibri" pitchFamily="34" charset="0"/>
              </a:rPr>
              <a:t>Semangat Mbah Marijan dengan kesetiaan kepada sang raja (HB IX dan X) untuk menjadi juru kunci Gunung Merapi walau harus berkurban jiwa dan raga.</a:t>
            </a:r>
            <a:endParaRPr lang="en-US" sz="2000" b="1" dirty="0" smtClean="0">
              <a:solidFill>
                <a:schemeClr val="tx1"/>
              </a:solidFill>
              <a:latin typeface="Calibri" pitchFamily="34" charset="0"/>
              <a:ea typeface="Calibri"/>
              <a:cs typeface="Times New Roman"/>
            </a:endParaRPr>
          </a:p>
        </p:txBody>
      </p:sp>
      <p:sp>
        <p:nvSpPr>
          <p:cNvPr id="13" name="Rounded Rectangle 12"/>
          <p:cNvSpPr/>
          <p:nvPr/>
        </p:nvSpPr>
        <p:spPr>
          <a:xfrm>
            <a:off x="738158" y="1142984"/>
            <a:ext cx="8358246" cy="3214710"/>
          </a:xfrm>
          <a:prstGeom prst="round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dirty="0" smtClean="0">
                <a:solidFill>
                  <a:schemeClr val="tx1"/>
                </a:solidFill>
                <a:latin typeface="Calibri" pitchFamily="34" charset="0"/>
              </a:rPr>
              <a:t>Memiliki komitmen dan integritas dalam tugasnya sebagai pemimpin.</a:t>
            </a:r>
          </a:p>
          <a:p>
            <a:r>
              <a:rPr lang="en-US" sz="2000" b="1" dirty="0" smtClean="0">
                <a:solidFill>
                  <a:schemeClr val="tx1"/>
                </a:solidFill>
                <a:latin typeface="Calibri" pitchFamily="34" charset="0"/>
              </a:rPr>
              <a:t> </a:t>
            </a:r>
          </a:p>
          <a:p>
            <a:r>
              <a:rPr lang="en-US" sz="2000" b="1" dirty="0" smtClean="0">
                <a:solidFill>
                  <a:schemeClr val="tx1"/>
                </a:solidFill>
                <a:latin typeface="Calibri" pitchFamily="34" charset="0"/>
              </a:rPr>
              <a:t>Setia mengandung pengertian </a:t>
            </a:r>
          </a:p>
          <a:p>
            <a:r>
              <a:rPr lang="en-US" sz="2000" b="1" dirty="0" smtClean="0">
                <a:solidFill>
                  <a:schemeClr val="tx1"/>
                </a:solidFill>
                <a:latin typeface="Calibri" pitchFamily="34" charset="0"/>
              </a:rPr>
              <a:t>memiliki komitmen professional terhadap tanggung jawabnya.</a:t>
            </a:r>
          </a:p>
          <a:p>
            <a:r>
              <a:rPr lang="en-US" sz="2000" b="1" dirty="0" smtClean="0">
                <a:solidFill>
                  <a:schemeClr val="tx1"/>
                </a:solidFill>
                <a:latin typeface="Calibri" pitchFamily="34" charset="0"/>
              </a:rPr>
              <a:t>Siap melaksanakan tugas</a:t>
            </a:r>
          </a:p>
          <a:p>
            <a:r>
              <a:rPr lang="en-US" sz="2000" b="1" dirty="0" smtClean="0">
                <a:solidFill>
                  <a:schemeClr val="tx1"/>
                </a:solidFill>
                <a:latin typeface="Calibri" pitchFamily="34" charset="0"/>
              </a:rPr>
              <a:t>Tidak mendua </a:t>
            </a:r>
            <a:r>
              <a:rPr lang="en-US" sz="2000" b="1" i="1" dirty="0" smtClean="0">
                <a:solidFill>
                  <a:srgbClr val="C00000"/>
                </a:solidFill>
                <a:latin typeface="Calibri" pitchFamily="34" charset="0"/>
              </a:rPr>
              <a:t>‘aja kendho mundhak mangro’</a:t>
            </a:r>
            <a:endParaRPr lang="en-US" sz="2000" b="1" dirty="0" smtClean="0">
              <a:solidFill>
                <a:srgbClr val="C00000"/>
              </a:solidFill>
              <a:latin typeface="Calibri" pitchFamily="34" charset="0"/>
            </a:endParaRPr>
          </a:p>
          <a:p>
            <a:r>
              <a:rPr lang="en-US" sz="2000" b="1" dirty="0" smtClean="0">
                <a:solidFill>
                  <a:schemeClr val="tx1"/>
                </a:solidFill>
                <a:latin typeface="Calibri" pitchFamily="34" charset="0"/>
              </a:rPr>
              <a:t>Kesetiaan mengandung pengertain komitmen kepada tugas.</a:t>
            </a:r>
          </a:p>
          <a:p>
            <a:r>
              <a:rPr lang="en-US" sz="2000" b="1" dirty="0" smtClean="0">
                <a:solidFill>
                  <a:schemeClr val="tx1"/>
                </a:solidFill>
                <a:latin typeface="Calibri" pitchFamily="34" charset="0"/>
              </a:rPr>
              <a:t>Kesetiaan pemimpin pada rakyat yang dipimpin.</a:t>
            </a:r>
          </a:p>
          <a:p>
            <a:r>
              <a:rPr lang="en-US" sz="2000" b="1" dirty="0" smtClean="0">
                <a:solidFill>
                  <a:schemeClr val="tx1"/>
                </a:solidFill>
                <a:latin typeface="Calibri" pitchFamily="34" charset="0"/>
              </a:rPr>
              <a:t>Kesetiaan bawahan kepada atasan  pimpinan.</a:t>
            </a:r>
          </a:p>
          <a:p>
            <a:r>
              <a:rPr lang="en-US" sz="2000" b="1" dirty="0" smtClean="0">
                <a:solidFill>
                  <a:schemeClr val="tx1"/>
                </a:solidFill>
                <a:latin typeface="Calibri" pitchFamily="34" charset="0"/>
              </a:rPr>
              <a:t>Kesetiaan pada tugas dan fungsi. </a:t>
            </a:r>
          </a:p>
        </p:txBody>
      </p:sp>
    </p:spTree>
  </p:cSld>
  <p:clrMapOvr>
    <a:masterClrMapping/>
  </p:clrMapOvr>
  <p:transition spd="slow" advClick="0">
    <p:wheel spokes="8"/>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showMasterPhAnim="0">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10" name="AutoShape 2"/>
          <p:cNvSpPr>
            <a:spLocks noChangeArrowheads="1"/>
          </p:cNvSpPr>
          <p:nvPr/>
        </p:nvSpPr>
        <p:spPr bwMode="auto">
          <a:xfrm>
            <a:off x="738158" y="285728"/>
            <a:ext cx="8286808" cy="857256"/>
          </a:xfrm>
          <a:prstGeom prst="downArrowCallout">
            <a:avLst>
              <a:gd name="adj1" fmla="val 52321"/>
              <a:gd name="adj2" fmla="val 48148"/>
              <a:gd name="adj3" fmla="val 35032"/>
              <a:gd name="adj4" fmla="val 51852"/>
            </a:avLst>
          </a:prstGeom>
          <a:solidFill>
            <a:srgbClr val="C00000"/>
          </a:solidFill>
          <a:ln w="9525">
            <a:miter lim="800000"/>
            <a:headEnd/>
            <a:tailEnd/>
          </a:ln>
          <a:effectLst/>
          <a:scene3d>
            <a:camera prst="legacyObliqueTopRight"/>
            <a:lightRig rig="legacyFlat3" dir="b"/>
          </a:scene3d>
          <a:sp3d extrusionH="430200" prstMaterial="legacyMatte">
            <a:bevelT w="13500" h="13500" prst="angle"/>
            <a:bevelB w="13500" h="13500" prst="angle"/>
            <a:extrusionClr>
              <a:srgbClr val="00C2F0"/>
            </a:extrusionClr>
          </a:sp3d>
        </p:spPr>
        <p:txBody>
          <a:bodyPr wrap="none" anchor="ctr">
            <a:flatTx/>
          </a:bodyPr>
          <a:lstStyle/>
          <a:p>
            <a:pPr>
              <a:defRPr/>
            </a:pPr>
            <a:endParaRPr lang="en-US" dirty="0"/>
          </a:p>
        </p:txBody>
      </p:sp>
      <p:sp>
        <p:nvSpPr>
          <p:cNvPr id="9" name="Rectangle 8"/>
          <p:cNvSpPr/>
          <p:nvPr/>
        </p:nvSpPr>
        <p:spPr>
          <a:xfrm>
            <a:off x="2809860" y="214291"/>
            <a:ext cx="3786214" cy="523220"/>
          </a:xfrm>
          <a:prstGeom prst="rect">
            <a:avLst/>
          </a:prstGeom>
          <a:solidFill>
            <a:srgbClr val="FFC000"/>
          </a:solidFill>
        </p:spPr>
        <p:txBody>
          <a:bodyPr wrap="square">
            <a:spAutoFit/>
          </a:bodyPr>
          <a:lstStyle/>
          <a:p>
            <a:pPr algn="ctr">
              <a:spcBef>
                <a:spcPts val="0"/>
              </a:spcBef>
              <a:spcAft>
                <a:spcPts val="0"/>
              </a:spcAft>
            </a:pPr>
            <a:r>
              <a:rPr lang="en-US" sz="2800" b="1" dirty="0" smtClean="0">
                <a:latin typeface="Calibri"/>
                <a:ea typeface="Calibri"/>
                <a:cs typeface="Times New Roman"/>
              </a:rPr>
              <a:t>Tinarbuka</a:t>
            </a:r>
            <a:endParaRPr lang="en-US" sz="2800" b="1" dirty="0">
              <a:latin typeface="Calibri"/>
              <a:ea typeface="Calibri"/>
              <a:cs typeface="Times New Roman"/>
            </a:endParaRPr>
          </a:p>
        </p:txBody>
      </p:sp>
      <p:sp>
        <p:nvSpPr>
          <p:cNvPr id="12" name="Rounded Rectangle 11"/>
          <p:cNvSpPr/>
          <p:nvPr/>
        </p:nvSpPr>
        <p:spPr>
          <a:xfrm>
            <a:off x="809596" y="1142984"/>
            <a:ext cx="8215370" cy="2071702"/>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spcBef>
                <a:spcPts val="0"/>
              </a:spcBef>
              <a:spcAft>
                <a:spcPts val="0"/>
              </a:spcAft>
            </a:pPr>
            <a:r>
              <a:rPr lang="en-US" sz="2400" b="1" i="1" dirty="0" smtClean="0">
                <a:solidFill>
                  <a:schemeClr val="tx1"/>
                </a:solidFill>
              </a:rPr>
              <a:t>Tinarbuka</a:t>
            </a:r>
            <a:r>
              <a:rPr lang="en-US" sz="2400" b="1" dirty="0" smtClean="0">
                <a:solidFill>
                  <a:schemeClr val="tx1"/>
                </a:solidFill>
              </a:rPr>
              <a:t> berarti  pimpinan memiliki sifat terbuka, demokratis, tidak alergi terhadap kritik, terbuka dalam penggunaan dan pertanggung jawaban anggaran, terbuka atas saran, rekomendasi, dari legislasi, bawahan, dan rakyat.</a:t>
            </a:r>
            <a:endParaRPr lang="en-US" sz="2400" b="1" dirty="0" smtClean="0">
              <a:solidFill>
                <a:schemeClr val="tx1"/>
              </a:solidFill>
              <a:latin typeface="Arial Black" pitchFamily="34" charset="0"/>
              <a:ea typeface="Calibri"/>
              <a:cs typeface="Times New Roman"/>
            </a:endParaRPr>
          </a:p>
        </p:txBody>
      </p:sp>
      <p:sp>
        <p:nvSpPr>
          <p:cNvPr id="13" name="Rounded Rectangle 12"/>
          <p:cNvSpPr/>
          <p:nvPr/>
        </p:nvSpPr>
        <p:spPr>
          <a:xfrm>
            <a:off x="738158" y="3357562"/>
            <a:ext cx="8358246" cy="2643206"/>
          </a:xfrm>
          <a:prstGeom prst="round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solidFill>
                  <a:schemeClr val="tx1"/>
                </a:solidFill>
              </a:rPr>
              <a:t> </a:t>
            </a:r>
            <a:r>
              <a:rPr lang="en-US" sz="2000" b="1" dirty="0" smtClean="0">
                <a:solidFill>
                  <a:schemeClr val="tx1"/>
                </a:solidFill>
                <a:effectLst>
                  <a:outerShdw blurRad="38100" dist="38100" dir="2700000" algn="tl">
                    <a:srgbClr val="000000">
                      <a:alpha val="43137"/>
                    </a:srgbClr>
                  </a:outerShdw>
                </a:effectLst>
              </a:rPr>
              <a:t>Umbul-umbul Mega Ngampak merupakan penyemangat hidup masyarakat Sleman, juga mengandung maksud </a:t>
            </a:r>
            <a:r>
              <a:rPr lang="en-US" sz="2000" b="1" i="1" dirty="0" smtClean="0">
                <a:solidFill>
                  <a:schemeClr val="tx1"/>
                </a:solidFill>
                <a:effectLst>
                  <a:outerShdw blurRad="38100" dist="38100" dir="2700000" algn="tl">
                    <a:srgbClr val="000000">
                      <a:alpha val="43137"/>
                    </a:srgbClr>
                  </a:outerShdw>
                </a:effectLst>
              </a:rPr>
              <a:t>jumbuhing kawula gusti</a:t>
            </a:r>
            <a:r>
              <a:rPr lang="en-US" sz="2000" b="1" dirty="0" smtClean="0">
                <a:solidFill>
                  <a:schemeClr val="tx1"/>
                </a:solidFill>
                <a:effectLst>
                  <a:outerShdw blurRad="38100" dist="38100" dir="2700000" algn="tl">
                    <a:srgbClr val="000000">
                      <a:alpha val="43137"/>
                    </a:srgbClr>
                  </a:outerShdw>
                </a:effectLst>
              </a:rPr>
              <a:t>  berarti kesesuaian, kebersamaan, kepedulian antara rakyat dan pemimpin secara harmonis. Dengan demikian terjadi keseimbangan  dan antara pemimpin dan rakyat yang serasi untuk mencapai kesejahteraan dan kemakmuran masyarakat Sleman (Tashadi dkk, 2002:282).</a:t>
            </a:r>
          </a:p>
        </p:txBody>
      </p:sp>
    </p:spTree>
  </p:cSld>
  <p:clrMapOvr>
    <a:masterClrMapping/>
  </p:clrMapOvr>
  <p:transition spd="slow" advClick="0">
    <p:wheel spokes="8"/>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showMasterPhAnim="0">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10" name="AutoShape 2"/>
          <p:cNvSpPr>
            <a:spLocks noChangeArrowheads="1"/>
          </p:cNvSpPr>
          <p:nvPr/>
        </p:nvSpPr>
        <p:spPr bwMode="auto">
          <a:xfrm>
            <a:off x="738158" y="285728"/>
            <a:ext cx="8286808" cy="857256"/>
          </a:xfrm>
          <a:prstGeom prst="downArrowCallout">
            <a:avLst>
              <a:gd name="adj1" fmla="val 52321"/>
              <a:gd name="adj2" fmla="val 48148"/>
              <a:gd name="adj3" fmla="val 35032"/>
              <a:gd name="adj4" fmla="val 51852"/>
            </a:avLst>
          </a:prstGeom>
          <a:solidFill>
            <a:srgbClr val="C00000"/>
          </a:solidFill>
          <a:ln w="9525">
            <a:miter lim="800000"/>
            <a:headEnd/>
            <a:tailEnd/>
          </a:ln>
          <a:effectLst/>
          <a:scene3d>
            <a:camera prst="legacyObliqueTopRight"/>
            <a:lightRig rig="legacyFlat3" dir="b"/>
          </a:scene3d>
          <a:sp3d extrusionH="430200" prstMaterial="legacyMatte">
            <a:bevelT w="13500" h="13500" prst="angle"/>
            <a:bevelB w="13500" h="13500" prst="angle"/>
            <a:extrusionClr>
              <a:srgbClr val="00C2F0"/>
            </a:extrusionClr>
          </a:sp3d>
        </p:spPr>
        <p:txBody>
          <a:bodyPr wrap="none" anchor="ctr">
            <a:flatTx/>
          </a:bodyPr>
          <a:lstStyle/>
          <a:p>
            <a:pPr>
              <a:defRPr/>
            </a:pPr>
            <a:endParaRPr lang="en-US" dirty="0"/>
          </a:p>
        </p:txBody>
      </p:sp>
      <p:sp>
        <p:nvSpPr>
          <p:cNvPr id="9" name="Rectangle 8"/>
          <p:cNvSpPr/>
          <p:nvPr/>
        </p:nvSpPr>
        <p:spPr>
          <a:xfrm>
            <a:off x="2809860" y="214291"/>
            <a:ext cx="3786214" cy="523220"/>
          </a:xfrm>
          <a:prstGeom prst="rect">
            <a:avLst/>
          </a:prstGeom>
          <a:solidFill>
            <a:srgbClr val="FFC000"/>
          </a:solidFill>
        </p:spPr>
        <p:txBody>
          <a:bodyPr wrap="square">
            <a:spAutoFit/>
          </a:bodyPr>
          <a:lstStyle/>
          <a:p>
            <a:pPr algn="ctr">
              <a:spcBef>
                <a:spcPts val="0"/>
              </a:spcBef>
              <a:spcAft>
                <a:spcPts val="0"/>
              </a:spcAft>
            </a:pPr>
            <a:r>
              <a:rPr lang="en-US" sz="2800" b="1" dirty="0" smtClean="0">
                <a:latin typeface="Calibri"/>
                <a:ea typeface="Calibri"/>
                <a:cs typeface="Times New Roman"/>
              </a:rPr>
              <a:t>Waskitha</a:t>
            </a:r>
            <a:endParaRPr lang="en-US" sz="2800" b="1" dirty="0">
              <a:latin typeface="Calibri"/>
              <a:ea typeface="Calibri"/>
              <a:cs typeface="Times New Roman"/>
            </a:endParaRPr>
          </a:p>
        </p:txBody>
      </p:sp>
      <p:sp>
        <p:nvSpPr>
          <p:cNvPr id="12" name="Rounded Rectangle 11"/>
          <p:cNvSpPr/>
          <p:nvPr/>
        </p:nvSpPr>
        <p:spPr>
          <a:xfrm>
            <a:off x="809596" y="1142984"/>
            <a:ext cx="8215370" cy="1643074"/>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spcBef>
                <a:spcPts val="0"/>
              </a:spcBef>
              <a:spcAft>
                <a:spcPts val="0"/>
              </a:spcAft>
            </a:pPr>
            <a:r>
              <a:rPr lang="en-US" sz="2400" b="1" dirty="0" smtClean="0">
                <a:solidFill>
                  <a:schemeClr val="tx1"/>
                </a:solidFill>
                <a:latin typeface="Arial Black" pitchFamily="34" charset="0"/>
                <a:ea typeface="Calibri"/>
                <a:cs typeface="Times New Roman"/>
              </a:rPr>
              <a:t>   </a:t>
            </a:r>
            <a:r>
              <a:rPr lang="en-US" sz="2400" b="1" i="1" dirty="0" smtClean="0">
                <a:solidFill>
                  <a:schemeClr val="tx1"/>
                </a:solidFill>
                <a:latin typeface="Calibri" pitchFamily="34" charset="0"/>
                <a:ea typeface="Calibri"/>
                <a:cs typeface="Times New Roman"/>
              </a:rPr>
              <a:t>Waskhita</a:t>
            </a:r>
            <a:r>
              <a:rPr lang="en-US" b="1" dirty="0" smtClean="0">
                <a:solidFill>
                  <a:schemeClr val="tx1"/>
                </a:solidFill>
                <a:latin typeface="Calibri" pitchFamily="34" charset="0"/>
                <a:ea typeface="Calibri"/>
                <a:cs typeface="Times New Roman"/>
              </a:rPr>
              <a:t> berarti “pandangan ke depan secara tajam”.  Pemimpin Sleman memiliki wawasan futuristik, yakni pemikiran yang jauh ke depan. Hal ini sesuai dengan intektualitas masyarakat Sleman.</a:t>
            </a:r>
          </a:p>
        </p:txBody>
      </p:sp>
      <p:sp>
        <p:nvSpPr>
          <p:cNvPr id="13" name="Rounded Rectangle 12"/>
          <p:cNvSpPr/>
          <p:nvPr/>
        </p:nvSpPr>
        <p:spPr>
          <a:xfrm>
            <a:off x="738158" y="2857496"/>
            <a:ext cx="8358246" cy="3143272"/>
          </a:xfrm>
          <a:prstGeom prst="round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b="1" dirty="0" smtClean="0">
                <a:solidFill>
                  <a:schemeClr val="tx1"/>
                </a:solidFill>
              </a:rPr>
              <a:t>  Keberadaan pesantren yang memiliki daya spiritual quotion Intelegency quition: dari 7 PT Negeri di Yogyakarta, 6 di antaranya ada di Sleman:</a:t>
            </a:r>
          </a:p>
          <a:p>
            <a:r>
              <a:rPr lang="en-US" sz="1600" b="1" dirty="0" smtClean="0">
                <a:solidFill>
                  <a:schemeClr val="tx1"/>
                </a:solidFill>
              </a:rPr>
              <a:t>UGM, UNY, UPN,UIN, unisa (Universitas Aisyiah Yogyakarta, STPN (Sekolah Tinggi Pertanahan Nasional).</a:t>
            </a:r>
          </a:p>
          <a:p>
            <a:endParaRPr lang="en-US" sz="1600" b="1" dirty="0" smtClean="0">
              <a:solidFill>
                <a:schemeClr val="tx1"/>
              </a:solidFill>
            </a:endParaRPr>
          </a:p>
          <a:p>
            <a:r>
              <a:rPr lang="en-US" sz="1600" b="1" dirty="0" smtClean="0">
                <a:solidFill>
                  <a:schemeClr val="tx1"/>
                </a:solidFill>
              </a:rPr>
              <a:t>Satu lagi, PT negeri berada di Bantul yaitu ISI (sebelum pindah ke Bantul, dulu ISI juga di Sleman).</a:t>
            </a:r>
          </a:p>
          <a:p>
            <a:endParaRPr lang="en-US" sz="1600" b="1" dirty="0" smtClean="0">
              <a:solidFill>
                <a:schemeClr val="tx1"/>
              </a:solidFill>
            </a:endParaRPr>
          </a:p>
          <a:p>
            <a:r>
              <a:rPr lang="en-US" sz="1600" b="1" dirty="0" smtClean="0">
                <a:solidFill>
                  <a:schemeClr val="tx1"/>
                </a:solidFill>
              </a:rPr>
              <a:t>Selain itu perguruan tinggi swasta besar banyak berada di Sleman seperti:</a:t>
            </a:r>
          </a:p>
          <a:p>
            <a:r>
              <a:rPr lang="en-US" sz="1600" b="1" dirty="0" smtClean="0">
                <a:solidFill>
                  <a:schemeClr val="tx1"/>
                </a:solidFill>
              </a:rPr>
              <a:t>UII, Univ Atmajaya, Univ Sanata Dharma, Univ Aisiyah Yogyakarta, UMY, Univ Mercu Buana.</a:t>
            </a:r>
          </a:p>
        </p:txBody>
      </p:sp>
      <p:sp>
        <p:nvSpPr>
          <p:cNvPr id="60418" name="Rectangle 2"/>
          <p:cNvSpPr>
            <a:spLocks noChangeArrowheads="1"/>
          </p:cNvSpPr>
          <p:nvPr/>
        </p:nvSpPr>
        <p:spPr bwMode="auto">
          <a:xfrm>
            <a:off x="0" y="0"/>
            <a:ext cx="5325497" cy="26161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rPr>
              <a:t>Sifat ini harus dimiliki karena masyarakat Sleman adalah masyarakat yang cerdas</a:t>
            </a:r>
            <a:r>
              <a:rPr kumimoji="0" lang="en-US" sz="900" b="0" i="0" u="none" strike="noStrike" cap="none" normalizeH="0" baseline="0" dirty="0" smtClean="0">
                <a:ln>
                  <a:noFill/>
                </a:ln>
                <a:solidFill>
                  <a:schemeClr val="tx1"/>
                </a:solidFill>
                <a:effectLst/>
                <a:latin typeface="Arial" pitchFamily="34" charset="0"/>
                <a:cs typeface="Arial" pitchFamily="34" charset="0"/>
              </a:rPr>
              <a:t> </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ransition spd="slow" advClick="0">
    <p:wheel spokes="8"/>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showMasterPhAnim="0">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10" name="AutoShape 2"/>
          <p:cNvSpPr>
            <a:spLocks noChangeArrowheads="1"/>
          </p:cNvSpPr>
          <p:nvPr/>
        </p:nvSpPr>
        <p:spPr bwMode="auto">
          <a:xfrm>
            <a:off x="738158" y="285728"/>
            <a:ext cx="8286808" cy="571504"/>
          </a:xfrm>
          <a:prstGeom prst="downArrowCallout">
            <a:avLst>
              <a:gd name="adj1" fmla="val 52321"/>
              <a:gd name="adj2" fmla="val 48148"/>
              <a:gd name="adj3" fmla="val 35032"/>
              <a:gd name="adj4" fmla="val 51852"/>
            </a:avLst>
          </a:prstGeom>
          <a:solidFill>
            <a:srgbClr val="C00000"/>
          </a:solidFill>
          <a:ln w="9525">
            <a:miter lim="800000"/>
            <a:headEnd/>
            <a:tailEnd/>
          </a:ln>
          <a:effectLst/>
          <a:scene3d>
            <a:camera prst="legacyObliqueTopRight"/>
            <a:lightRig rig="legacyFlat3" dir="b"/>
          </a:scene3d>
          <a:sp3d extrusionH="430200" prstMaterial="legacyMatte">
            <a:bevelT w="13500" h="13500" prst="angle"/>
            <a:bevelB w="13500" h="13500" prst="angle"/>
            <a:extrusionClr>
              <a:srgbClr val="00C2F0"/>
            </a:extrusionClr>
          </a:sp3d>
        </p:spPr>
        <p:txBody>
          <a:bodyPr wrap="none" anchor="ctr">
            <a:flatTx/>
          </a:bodyPr>
          <a:lstStyle/>
          <a:p>
            <a:pPr>
              <a:defRPr/>
            </a:pPr>
            <a:endParaRPr lang="en-US" dirty="0"/>
          </a:p>
        </p:txBody>
      </p:sp>
      <p:sp>
        <p:nvSpPr>
          <p:cNvPr id="9" name="Rectangle 8"/>
          <p:cNvSpPr/>
          <p:nvPr/>
        </p:nvSpPr>
        <p:spPr>
          <a:xfrm>
            <a:off x="2809860" y="214291"/>
            <a:ext cx="3786214" cy="523220"/>
          </a:xfrm>
          <a:prstGeom prst="rect">
            <a:avLst/>
          </a:prstGeom>
          <a:solidFill>
            <a:srgbClr val="FFC000"/>
          </a:solidFill>
        </p:spPr>
        <p:txBody>
          <a:bodyPr wrap="square">
            <a:spAutoFit/>
          </a:bodyPr>
          <a:lstStyle/>
          <a:p>
            <a:pPr algn="ctr">
              <a:spcBef>
                <a:spcPts val="0"/>
              </a:spcBef>
              <a:spcAft>
                <a:spcPts val="0"/>
              </a:spcAft>
            </a:pPr>
            <a:r>
              <a:rPr lang="en-US" sz="2800" b="1" dirty="0" smtClean="0">
                <a:latin typeface="Calibri"/>
                <a:ea typeface="Calibri"/>
                <a:cs typeface="Times New Roman"/>
              </a:rPr>
              <a:t>Welas Asih</a:t>
            </a:r>
            <a:endParaRPr lang="en-US" sz="2800" b="1" dirty="0">
              <a:latin typeface="Calibri"/>
              <a:ea typeface="Calibri"/>
              <a:cs typeface="Times New Roman"/>
            </a:endParaRPr>
          </a:p>
        </p:txBody>
      </p:sp>
      <p:sp>
        <p:nvSpPr>
          <p:cNvPr id="12" name="Rounded Rectangle 11"/>
          <p:cNvSpPr/>
          <p:nvPr/>
        </p:nvSpPr>
        <p:spPr>
          <a:xfrm>
            <a:off x="809596" y="928670"/>
            <a:ext cx="8215370" cy="2286016"/>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spcBef>
                <a:spcPts val="0"/>
              </a:spcBef>
              <a:spcAft>
                <a:spcPts val="0"/>
              </a:spcAft>
            </a:pPr>
            <a:r>
              <a:rPr lang="en-US" sz="2400" b="1" dirty="0" smtClean="0">
                <a:solidFill>
                  <a:schemeClr val="tx1"/>
                </a:solidFill>
                <a:latin typeface="Calibri" pitchFamily="34" charset="0"/>
              </a:rPr>
              <a:t>Sifat </a:t>
            </a:r>
            <a:r>
              <a:rPr lang="en-US" sz="2400" b="1" i="1" dirty="0" smtClean="0">
                <a:solidFill>
                  <a:schemeClr val="tx1"/>
                </a:solidFill>
                <a:latin typeface="Calibri" pitchFamily="34" charset="0"/>
              </a:rPr>
              <a:t>welas asih </a:t>
            </a:r>
            <a:r>
              <a:rPr lang="en-US" sz="2400" b="1" dirty="0" smtClean="0">
                <a:solidFill>
                  <a:schemeClr val="tx1"/>
                </a:solidFill>
                <a:latin typeface="Calibri" pitchFamily="34" charset="0"/>
              </a:rPr>
              <a:t>bermakna mencintai rakyatnya dengan penuh kasih sayang.  Sebagai realisasi </a:t>
            </a:r>
            <a:r>
              <a:rPr lang="en-US" sz="2400" b="1" i="1" dirty="0" smtClean="0">
                <a:solidFill>
                  <a:schemeClr val="tx1"/>
                </a:solidFill>
                <a:latin typeface="Calibri" pitchFamily="34" charset="0"/>
              </a:rPr>
              <a:t>welas asih </a:t>
            </a:r>
            <a:r>
              <a:rPr lang="en-US" sz="2400" b="1" dirty="0" smtClean="0">
                <a:solidFill>
                  <a:schemeClr val="tx1"/>
                </a:solidFill>
                <a:latin typeface="Calibri" pitchFamily="34" charset="0"/>
              </a:rPr>
              <a:t>adalah menjadikan rakyat Sleman yang dipimpinnya menjadi makmur, saling mencintai dan menghargai. Yang senior/tua mencintai yang yunior/muda, yang muda menghormati dan menghargai yang senior atau tua.</a:t>
            </a:r>
            <a:endParaRPr lang="en-US" sz="2400" b="1" dirty="0" smtClean="0">
              <a:solidFill>
                <a:schemeClr val="tx1"/>
              </a:solidFill>
              <a:latin typeface="Calibri" pitchFamily="34" charset="0"/>
              <a:ea typeface="Calibri"/>
              <a:cs typeface="Times New Roman"/>
            </a:endParaRPr>
          </a:p>
        </p:txBody>
      </p:sp>
      <p:sp>
        <p:nvSpPr>
          <p:cNvPr id="13" name="Rounded Rectangle 12"/>
          <p:cNvSpPr/>
          <p:nvPr/>
        </p:nvSpPr>
        <p:spPr>
          <a:xfrm>
            <a:off x="738158" y="3214686"/>
            <a:ext cx="8358246" cy="2786082"/>
          </a:xfrm>
          <a:prstGeom prst="round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600" dirty="0" smtClean="0">
                <a:solidFill>
                  <a:schemeClr val="tx1"/>
                </a:solidFill>
                <a:latin typeface="Calibri" pitchFamily="34" charset="0"/>
              </a:rPr>
              <a:t>    </a:t>
            </a:r>
            <a:r>
              <a:rPr lang="en-US" sz="2600" b="1" dirty="0" smtClean="0">
                <a:solidFill>
                  <a:schemeClr val="tx1"/>
                </a:solidFill>
                <a:latin typeface="Calibri" pitchFamily="34" charset="0"/>
              </a:rPr>
              <a:t>Pemberian Tumbak Kyai Turun Sih dengan pamor Beras Wutah Wengkon oleh Sri Sultan Hamengku Buwono X kepada Bupati Sleman  Drs. H. Arifin Ilyas pada hari jadi Kabupaten Sleman ke-83 sekalian memberikan pesan simbolik  asah, asuh, asih merupakan simbol welas asih (Tashadi dkk, 2002:284=286). </a:t>
            </a:r>
          </a:p>
        </p:txBody>
      </p:sp>
    </p:spTree>
  </p:cSld>
  <p:clrMapOvr>
    <a:masterClrMapping/>
  </p:clrMapOvr>
  <p:transition spd="slow" advClick="0">
    <p:wheel spokes="8"/>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showMasterPhAnim="0">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10" name="AutoShape 2"/>
          <p:cNvSpPr>
            <a:spLocks noChangeArrowheads="1"/>
          </p:cNvSpPr>
          <p:nvPr/>
        </p:nvSpPr>
        <p:spPr bwMode="auto">
          <a:xfrm>
            <a:off x="738158" y="285728"/>
            <a:ext cx="8286808" cy="857256"/>
          </a:xfrm>
          <a:prstGeom prst="downArrowCallout">
            <a:avLst>
              <a:gd name="adj1" fmla="val 52321"/>
              <a:gd name="adj2" fmla="val 48148"/>
              <a:gd name="adj3" fmla="val 35032"/>
              <a:gd name="adj4" fmla="val 51852"/>
            </a:avLst>
          </a:prstGeom>
          <a:solidFill>
            <a:srgbClr val="C00000"/>
          </a:solidFill>
          <a:ln w="9525">
            <a:miter lim="800000"/>
            <a:headEnd/>
            <a:tailEnd/>
          </a:ln>
          <a:effectLst/>
          <a:scene3d>
            <a:camera prst="legacyObliqueTopRight"/>
            <a:lightRig rig="legacyFlat3" dir="b"/>
          </a:scene3d>
          <a:sp3d extrusionH="430200" prstMaterial="legacyMatte">
            <a:bevelT w="13500" h="13500" prst="angle"/>
            <a:bevelB w="13500" h="13500" prst="angle"/>
            <a:extrusionClr>
              <a:srgbClr val="00C2F0"/>
            </a:extrusionClr>
          </a:sp3d>
        </p:spPr>
        <p:txBody>
          <a:bodyPr wrap="none" anchor="ctr">
            <a:flatTx/>
          </a:bodyPr>
          <a:lstStyle/>
          <a:p>
            <a:pPr>
              <a:defRPr/>
            </a:pPr>
            <a:endParaRPr lang="en-US" dirty="0">
              <a:latin typeface="Calibri" pitchFamily="34" charset="0"/>
            </a:endParaRPr>
          </a:p>
        </p:txBody>
      </p:sp>
      <p:sp>
        <p:nvSpPr>
          <p:cNvPr id="9" name="Rectangle 8"/>
          <p:cNvSpPr/>
          <p:nvPr/>
        </p:nvSpPr>
        <p:spPr>
          <a:xfrm>
            <a:off x="2809860" y="214291"/>
            <a:ext cx="3786214" cy="523220"/>
          </a:xfrm>
          <a:prstGeom prst="rect">
            <a:avLst/>
          </a:prstGeom>
          <a:solidFill>
            <a:srgbClr val="FFC000"/>
          </a:solidFill>
        </p:spPr>
        <p:txBody>
          <a:bodyPr wrap="square">
            <a:spAutoFit/>
          </a:bodyPr>
          <a:lstStyle/>
          <a:p>
            <a:pPr algn="ctr">
              <a:spcBef>
                <a:spcPts val="0"/>
              </a:spcBef>
              <a:spcAft>
                <a:spcPts val="0"/>
              </a:spcAft>
            </a:pPr>
            <a:r>
              <a:rPr lang="en-US" sz="2800" b="1" dirty="0" smtClean="0">
                <a:latin typeface="Calibri" pitchFamily="34" charset="0"/>
                <a:ea typeface="Calibri"/>
                <a:cs typeface="Times New Roman"/>
              </a:rPr>
              <a:t>Wicaksana</a:t>
            </a:r>
            <a:endParaRPr lang="en-US" sz="2800" b="1" dirty="0">
              <a:latin typeface="Calibri" pitchFamily="34" charset="0"/>
              <a:ea typeface="Calibri"/>
              <a:cs typeface="Times New Roman"/>
            </a:endParaRPr>
          </a:p>
        </p:txBody>
      </p:sp>
      <p:sp>
        <p:nvSpPr>
          <p:cNvPr id="12" name="Rounded Rectangle 11"/>
          <p:cNvSpPr/>
          <p:nvPr/>
        </p:nvSpPr>
        <p:spPr>
          <a:xfrm>
            <a:off x="809596" y="1142984"/>
            <a:ext cx="8215370" cy="3143272"/>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b="1" i="1" dirty="0" smtClean="0">
                <a:solidFill>
                  <a:schemeClr val="tx1"/>
                </a:solidFill>
                <a:latin typeface="Calibri" pitchFamily="34" charset="0"/>
              </a:rPr>
              <a:t>Wicaksana</a:t>
            </a:r>
            <a:r>
              <a:rPr lang="en-US" sz="2800" b="1" dirty="0" smtClean="0">
                <a:solidFill>
                  <a:schemeClr val="tx1"/>
                </a:solidFill>
                <a:latin typeface="Calibri" pitchFamily="34" charset="0"/>
              </a:rPr>
              <a:t> </a:t>
            </a:r>
            <a:r>
              <a:rPr lang="en-US" sz="2800" dirty="0" smtClean="0">
                <a:solidFill>
                  <a:schemeClr val="tx1"/>
                </a:solidFill>
                <a:latin typeface="Calibri" pitchFamily="34" charset="0"/>
              </a:rPr>
              <a:t>berarti mengambil keputusan dan tindakan secara berdasarkan prinsip keadilan, SOP, dan kontekstual  sehingga tercapai </a:t>
            </a:r>
            <a:r>
              <a:rPr lang="en-US" sz="2800" b="1" i="1" dirty="0" smtClean="0">
                <a:solidFill>
                  <a:schemeClr val="tx1"/>
                </a:solidFill>
                <a:latin typeface="Calibri" pitchFamily="34" charset="0"/>
              </a:rPr>
              <a:t>win-win solution.</a:t>
            </a:r>
          </a:p>
          <a:p>
            <a:r>
              <a:rPr lang="en-US" sz="2800" dirty="0" smtClean="0">
                <a:solidFill>
                  <a:schemeClr val="tx1"/>
                </a:solidFill>
                <a:latin typeface="Calibri" pitchFamily="34" charset="0"/>
              </a:rPr>
              <a:t>Pemimpin selalu memanfaatkan pengetahuan dan pengalaman, cara berpikir analitis sintetis dengan cermat dan berhati-hati dalam mengambil keputusan.</a:t>
            </a:r>
            <a:endParaRPr lang="en-US" sz="2800" dirty="0">
              <a:solidFill>
                <a:schemeClr val="tx1"/>
              </a:solidFill>
              <a:latin typeface="Calibri" pitchFamily="34" charset="0"/>
            </a:endParaRPr>
          </a:p>
        </p:txBody>
      </p:sp>
      <p:sp>
        <p:nvSpPr>
          <p:cNvPr id="13" name="Rounded Rectangle 12"/>
          <p:cNvSpPr/>
          <p:nvPr/>
        </p:nvSpPr>
        <p:spPr>
          <a:xfrm>
            <a:off x="738158" y="4429132"/>
            <a:ext cx="8358246" cy="1571636"/>
          </a:xfrm>
          <a:prstGeom prst="round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600" b="1" dirty="0" smtClean="0">
                <a:solidFill>
                  <a:schemeClr val="tx1"/>
                </a:solidFill>
                <a:latin typeface="Calibri" pitchFamily="34" charset="0"/>
              </a:rPr>
              <a:t>       </a:t>
            </a:r>
            <a:r>
              <a:rPr lang="en-US" sz="2600" dirty="0" smtClean="0">
                <a:solidFill>
                  <a:schemeClr val="tx1"/>
                </a:solidFill>
                <a:latin typeface="Calibri" pitchFamily="34" charset="0"/>
              </a:rPr>
              <a:t>Seorang pemimpin harus bertindak </a:t>
            </a:r>
            <a:r>
              <a:rPr lang="en-US" sz="2600" b="1" i="1" dirty="0" smtClean="0">
                <a:solidFill>
                  <a:schemeClr val="tx1"/>
                </a:solidFill>
                <a:latin typeface="Calibri" pitchFamily="34" charset="0"/>
              </a:rPr>
              <a:t>wicaksana, berbudi bawa leksana, ambeg adil paramarta </a:t>
            </a:r>
            <a:r>
              <a:rPr lang="en-US" sz="2600" i="1" dirty="0" smtClean="0">
                <a:solidFill>
                  <a:schemeClr val="tx1"/>
                </a:solidFill>
                <a:latin typeface="Calibri" pitchFamily="34" charset="0"/>
              </a:rPr>
              <a:t>(</a:t>
            </a:r>
            <a:r>
              <a:rPr lang="en-US" sz="2600" dirty="0" smtClean="0">
                <a:solidFill>
                  <a:schemeClr val="tx1"/>
                </a:solidFill>
                <a:latin typeface="Calibri" pitchFamily="34" charset="0"/>
              </a:rPr>
              <a:t>Tashadi dkk, 2002:279-281)</a:t>
            </a:r>
            <a:endParaRPr lang="en-US" sz="1600" dirty="0" smtClean="0">
              <a:solidFill>
                <a:schemeClr val="tx1"/>
              </a:solidFill>
              <a:latin typeface="Calibri" pitchFamily="34" charset="0"/>
            </a:endParaRPr>
          </a:p>
        </p:txBody>
      </p:sp>
    </p:spTree>
  </p:cSld>
  <p:clrMapOvr>
    <a:masterClrMapping/>
  </p:clrMapOvr>
  <p:transition spd="slow" advClick="0">
    <p:wheel spokes="8"/>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showMasterPhAnim="0">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10" name="AutoShape 2"/>
          <p:cNvSpPr>
            <a:spLocks noChangeArrowheads="1"/>
          </p:cNvSpPr>
          <p:nvPr/>
        </p:nvSpPr>
        <p:spPr bwMode="auto">
          <a:xfrm>
            <a:off x="738158" y="285728"/>
            <a:ext cx="8286808" cy="857256"/>
          </a:xfrm>
          <a:prstGeom prst="downArrowCallout">
            <a:avLst>
              <a:gd name="adj1" fmla="val 52321"/>
              <a:gd name="adj2" fmla="val 48148"/>
              <a:gd name="adj3" fmla="val 35032"/>
              <a:gd name="adj4" fmla="val 51852"/>
            </a:avLst>
          </a:prstGeom>
          <a:solidFill>
            <a:srgbClr val="00B0F0"/>
          </a:solidFill>
          <a:ln w="9525">
            <a:miter lim="800000"/>
            <a:headEnd/>
            <a:tailEnd/>
          </a:ln>
          <a:effectLst/>
          <a:scene3d>
            <a:camera prst="legacyObliqueTopRight"/>
            <a:lightRig rig="legacyFlat3" dir="b"/>
          </a:scene3d>
          <a:sp3d extrusionH="430200" prstMaterial="legacyMatte">
            <a:bevelT w="13500" h="13500" prst="angle"/>
            <a:bevelB w="13500" h="13500" prst="angle"/>
            <a:extrusionClr>
              <a:srgbClr val="00C2F0"/>
            </a:extrusionClr>
          </a:sp3d>
        </p:spPr>
        <p:txBody>
          <a:bodyPr wrap="none" anchor="ctr">
            <a:flatTx/>
          </a:bodyPr>
          <a:lstStyle/>
          <a:p>
            <a:pPr>
              <a:defRPr/>
            </a:pPr>
            <a:endParaRPr lang="en-US" dirty="0"/>
          </a:p>
        </p:txBody>
      </p:sp>
      <p:sp>
        <p:nvSpPr>
          <p:cNvPr id="9" name="Rectangle 8"/>
          <p:cNvSpPr/>
          <p:nvPr/>
        </p:nvSpPr>
        <p:spPr>
          <a:xfrm>
            <a:off x="2809860" y="214291"/>
            <a:ext cx="3786214" cy="461665"/>
          </a:xfrm>
          <a:prstGeom prst="rect">
            <a:avLst/>
          </a:prstGeom>
          <a:solidFill>
            <a:srgbClr val="FFC000"/>
          </a:solidFill>
        </p:spPr>
        <p:txBody>
          <a:bodyPr wrap="square">
            <a:spAutoFit/>
          </a:bodyPr>
          <a:lstStyle/>
          <a:p>
            <a:pPr algn="ctr">
              <a:spcBef>
                <a:spcPts val="0"/>
              </a:spcBef>
              <a:spcAft>
                <a:spcPts val="0"/>
              </a:spcAft>
            </a:pPr>
            <a:r>
              <a:rPr lang="en-US" sz="2400" b="1" dirty="0" smtClean="0">
                <a:latin typeface="Calibri"/>
                <a:ea typeface="Calibri"/>
                <a:cs typeface="Times New Roman"/>
              </a:rPr>
              <a:t>     </a:t>
            </a:r>
            <a:endParaRPr lang="en-US" sz="2400" b="1" dirty="0">
              <a:latin typeface="Calibri"/>
              <a:ea typeface="Calibri"/>
              <a:cs typeface="Times New Roman"/>
            </a:endParaRPr>
          </a:p>
        </p:txBody>
      </p:sp>
      <p:sp>
        <p:nvSpPr>
          <p:cNvPr id="7" name="Text Box 7"/>
          <p:cNvSpPr txBox="1">
            <a:spLocks noChangeArrowheads="1"/>
          </p:cNvSpPr>
          <p:nvPr/>
        </p:nvSpPr>
        <p:spPr bwMode="auto">
          <a:xfrm>
            <a:off x="1809728" y="214290"/>
            <a:ext cx="6357982" cy="461665"/>
          </a:xfrm>
          <a:prstGeom prst="rect">
            <a:avLst/>
          </a:prstGeom>
          <a:solidFill>
            <a:srgbClr val="92D050"/>
          </a:solidFill>
          <a:ln w="9525">
            <a:noFill/>
            <a:miter lim="800000"/>
            <a:headEnd/>
            <a:tailEnd/>
          </a:ln>
        </p:spPr>
        <p:txBody>
          <a:bodyPr wrap="square">
            <a:spAutoFit/>
          </a:bodyPr>
          <a:lstStyle/>
          <a:p>
            <a:pPr algn="ctr">
              <a:spcBef>
                <a:spcPct val="50000"/>
              </a:spcBef>
            </a:pPr>
            <a:r>
              <a:rPr lang="en-US" sz="2400" b="1" dirty="0" smtClean="0">
                <a:latin typeface="Arial Black" pitchFamily="34" charset="0"/>
              </a:rPr>
              <a:t>C.  Kemasyarakatan</a:t>
            </a:r>
            <a:endParaRPr lang="en-US" sz="2000" b="1" dirty="0">
              <a:latin typeface="Arial Black" pitchFamily="34" charset="0"/>
            </a:endParaRPr>
          </a:p>
        </p:txBody>
      </p:sp>
      <p:sp>
        <p:nvSpPr>
          <p:cNvPr id="8" name="AutoShape 2"/>
          <p:cNvSpPr>
            <a:spLocks noChangeArrowheads="1"/>
          </p:cNvSpPr>
          <p:nvPr/>
        </p:nvSpPr>
        <p:spPr bwMode="auto">
          <a:xfrm>
            <a:off x="2381232" y="1142984"/>
            <a:ext cx="4857784" cy="642942"/>
          </a:xfrm>
          <a:prstGeom prst="downArrowCallout">
            <a:avLst>
              <a:gd name="adj1" fmla="val 52321"/>
              <a:gd name="adj2" fmla="val 48148"/>
              <a:gd name="adj3" fmla="val 35032"/>
              <a:gd name="adj4" fmla="val 51852"/>
            </a:avLst>
          </a:prstGeom>
          <a:gradFill rotWithShape="1">
            <a:gsLst>
              <a:gs pos="0">
                <a:srgbClr val="00C2F0"/>
              </a:gs>
              <a:gs pos="50000">
                <a:schemeClr val="bg1"/>
              </a:gs>
              <a:gs pos="100000">
                <a:srgbClr val="00C2F0"/>
              </a:gs>
            </a:gsLst>
            <a:lin ang="5400000" scaled="1"/>
          </a:gradFill>
          <a:ln w="9525">
            <a:miter lim="800000"/>
            <a:headEnd/>
            <a:tailEnd/>
          </a:ln>
          <a:effectLst/>
          <a:scene3d>
            <a:camera prst="legacyObliqueTopRight"/>
            <a:lightRig rig="legacyFlat3" dir="b"/>
          </a:scene3d>
          <a:sp3d extrusionH="430200" prstMaterial="legacyMatte">
            <a:bevelT w="13500" h="13500" prst="angle"/>
            <a:bevelB w="13500" h="13500" prst="angle"/>
            <a:extrusionClr>
              <a:srgbClr val="00C2F0"/>
            </a:extrusionClr>
          </a:sp3d>
        </p:spPr>
        <p:txBody>
          <a:bodyPr wrap="none" anchor="ctr">
            <a:flatTx/>
          </a:bodyPr>
          <a:lstStyle/>
          <a:p>
            <a:pPr algn="ctr">
              <a:defRPr/>
            </a:pPr>
            <a:r>
              <a:rPr lang="en-US" sz="3200" b="1" dirty="0" smtClean="0"/>
              <a:t>  Gotong - Royong</a:t>
            </a:r>
            <a:endParaRPr lang="en-US" sz="3200" b="1" dirty="0"/>
          </a:p>
        </p:txBody>
      </p:sp>
      <p:sp>
        <p:nvSpPr>
          <p:cNvPr id="11" name="Rounded Rectangle 10"/>
          <p:cNvSpPr/>
          <p:nvPr/>
        </p:nvSpPr>
        <p:spPr>
          <a:xfrm>
            <a:off x="1452538" y="1785926"/>
            <a:ext cx="7215238" cy="2214578"/>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spcBef>
                <a:spcPts val="0"/>
              </a:spcBef>
              <a:spcAft>
                <a:spcPts val="0"/>
              </a:spcAft>
            </a:pPr>
            <a:r>
              <a:rPr lang="en-US" sz="2200" dirty="0" smtClean="0">
                <a:solidFill>
                  <a:schemeClr val="tx1"/>
                </a:solidFill>
                <a:latin typeface="Calibri" pitchFamily="34" charset="0"/>
              </a:rPr>
              <a:t>  </a:t>
            </a:r>
            <a:r>
              <a:rPr lang="en-US" sz="2400" b="1" i="1" dirty="0" smtClean="0">
                <a:solidFill>
                  <a:schemeClr val="tx1"/>
                </a:solidFill>
                <a:latin typeface="Calibri" pitchFamily="34" charset="0"/>
              </a:rPr>
              <a:t>Gotong Royong</a:t>
            </a:r>
            <a:r>
              <a:rPr lang="en-US" sz="2400" dirty="0" smtClean="0">
                <a:solidFill>
                  <a:schemeClr val="tx1"/>
                </a:solidFill>
                <a:latin typeface="Calibri" pitchFamily="34" charset="0"/>
              </a:rPr>
              <a:t>, berarti bekerja bersama-sama untuk menyelesaikan pekerjaan tanpa imbalan demi kebersamaan  </a:t>
            </a:r>
          </a:p>
          <a:p>
            <a:pPr>
              <a:spcBef>
                <a:spcPts val="0"/>
              </a:spcBef>
              <a:spcAft>
                <a:spcPts val="0"/>
              </a:spcAft>
            </a:pPr>
            <a:r>
              <a:rPr lang="en-US" sz="2400" b="1" i="1" dirty="0" smtClean="0">
                <a:solidFill>
                  <a:schemeClr val="tx1"/>
                </a:solidFill>
                <a:latin typeface="Calibri" pitchFamily="34" charset="0"/>
              </a:rPr>
              <a:t>Gotong royong </a:t>
            </a:r>
            <a:r>
              <a:rPr lang="en-US" sz="2400" dirty="0" smtClean="0">
                <a:solidFill>
                  <a:schemeClr val="tx1"/>
                </a:solidFill>
                <a:latin typeface="Calibri" pitchFamily="34" charset="0"/>
              </a:rPr>
              <a:t>merupakan budaya tindak sebagai realisasi </a:t>
            </a:r>
            <a:r>
              <a:rPr lang="en-US" sz="2400" b="1" i="1" dirty="0" smtClean="0">
                <a:solidFill>
                  <a:schemeClr val="tx1"/>
                </a:solidFill>
                <a:latin typeface="Calibri" pitchFamily="34" charset="0"/>
              </a:rPr>
              <a:t>tembayatan.</a:t>
            </a:r>
            <a:endParaRPr lang="en-US" sz="2400" b="1" i="1" dirty="0">
              <a:solidFill>
                <a:schemeClr val="tx1"/>
              </a:solidFill>
              <a:latin typeface="Calibri" pitchFamily="34" charset="0"/>
            </a:endParaRPr>
          </a:p>
        </p:txBody>
      </p:sp>
      <p:sp>
        <p:nvSpPr>
          <p:cNvPr id="14" name="Rounded Rectangle 13"/>
          <p:cNvSpPr/>
          <p:nvPr/>
        </p:nvSpPr>
        <p:spPr>
          <a:xfrm>
            <a:off x="1381100" y="4214818"/>
            <a:ext cx="7286676" cy="1928826"/>
          </a:xfrm>
          <a:prstGeom prst="round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200" dirty="0" smtClean="0">
                <a:solidFill>
                  <a:schemeClr val="tx1"/>
                </a:solidFill>
                <a:latin typeface="Calibri" pitchFamily="34" charset="0"/>
              </a:rPr>
              <a:t>   Berbagai bersih desa pasti ada unsur </a:t>
            </a:r>
            <a:r>
              <a:rPr lang="en-US" sz="2200" b="1" i="1" dirty="0" smtClean="0">
                <a:solidFill>
                  <a:schemeClr val="tx1"/>
                </a:solidFill>
                <a:latin typeface="Calibri" pitchFamily="34" charset="0"/>
              </a:rPr>
              <a:t>gotong royong </a:t>
            </a:r>
            <a:r>
              <a:rPr lang="en-US" sz="2200" dirty="0" smtClean="0">
                <a:solidFill>
                  <a:schemeClr val="tx1"/>
                </a:solidFill>
                <a:latin typeface="Calibri" pitchFamily="34" charset="0"/>
              </a:rPr>
              <a:t>dan </a:t>
            </a:r>
            <a:r>
              <a:rPr lang="en-US" sz="2200" b="1" i="1" dirty="0" smtClean="0">
                <a:solidFill>
                  <a:schemeClr val="tx1"/>
                </a:solidFill>
                <a:latin typeface="Calibri" pitchFamily="34" charset="0"/>
              </a:rPr>
              <a:t>guyub rukun</a:t>
            </a:r>
            <a:r>
              <a:rPr lang="en-US" sz="2200" dirty="0" smtClean="0">
                <a:solidFill>
                  <a:schemeClr val="tx1"/>
                </a:solidFill>
                <a:latin typeface="Calibri" pitchFamily="34" charset="0"/>
              </a:rPr>
              <a:t>. </a:t>
            </a:r>
          </a:p>
          <a:p>
            <a:r>
              <a:rPr lang="en-US" sz="2200" dirty="0" smtClean="0">
                <a:solidFill>
                  <a:schemeClr val="tx1"/>
                </a:solidFill>
                <a:latin typeface="Calibri" pitchFamily="34" charset="0"/>
              </a:rPr>
              <a:t>Candi Prambanan yang terdapat dalam lambang Pemerintah Daerah Kabupaten Sleman merupakan lambang gotong royong untuk mewujudkan kejayaan (Tashadi, dkk, 2002:274)</a:t>
            </a:r>
            <a:endParaRPr lang="en-US" sz="2200" dirty="0">
              <a:solidFill>
                <a:schemeClr val="tx1"/>
              </a:solidFill>
              <a:latin typeface="Calibri" pitchFamily="34" charset="0"/>
            </a:endParaRPr>
          </a:p>
        </p:txBody>
      </p:sp>
    </p:spTree>
  </p:cSld>
  <p:clrMapOvr>
    <a:masterClrMapping/>
  </p:clrMapOvr>
  <p:transition spd="slow" advClick="0">
    <p:wheel spokes="8"/>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showMasterPhAnim="0">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10" name="AutoShape 2"/>
          <p:cNvSpPr>
            <a:spLocks noChangeArrowheads="1"/>
          </p:cNvSpPr>
          <p:nvPr/>
        </p:nvSpPr>
        <p:spPr bwMode="auto">
          <a:xfrm>
            <a:off x="738158" y="285728"/>
            <a:ext cx="8286808" cy="857256"/>
          </a:xfrm>
          <a:prstGeom prst="downArrowCallout">
            <a:avLst>
              <a:gd name="adj1" fmla="val 52321"/>
              <a:gd name="adj2" fmla="val 48148"/>
              <a:gd name="adj3" fmla="val 35032"/>
              <a:gd name="adj4" fmla="val 51852"/>
            </a:avLst>
          </a:prstGeom>
          <a:solidFill>
            <a:srgbClr val="00B0F0"/>
          </a:solidFill>
          <a:ln w="9525">
            <a:miter lim="800000"/>
            <a:headEnd/>
            <a:tailEnd/>
          </a:ln>
          <a:effectLst/>
          <a:scene3d>
            <a:camera prst="legacyObliqueTopRight"/>
            <a:lightRig rig="legacyFlat3" dir="b"/>
          </a:scene3d>
          <a:sp3d extrusionH="430200" prstMaterial="legacyMatte">
            <a:bevelT w="13500" h="13500" prst="angle"/>
            <a:bevelB w="13500" h="13500" prst="angle"/>
            <a:extrusionClr>
              <a:srgbClr val="00C2F0"/>
            </a:extrusionClr>
          </a:sp3d>
        </p:spPr>
        <p:txBody>
          <a:bodyPr wrap="none" anchor="ctr">
            <a:flatTx/>
          </a:bodyPr>
          <a:lstStyle/>
          <a:p>
            <a:pPr>
              <a:defRPr/>
            </a:pPr>
            <a:endParaRPr lang="en-US" dirty="0">
              <a:solidFill>
                <a:srgbClr val="FF0000"/>
              </a:solidFill>
            </a:endParaRPr>
          </a:p>
        </p:txBody>
      </p:sp>
      <p:sp>
        <p:nvSpPr>
          <p:cNvPr id="9" name="Rectangle 8"/>
          <p:cNvSpPr/>
          <p:nvPr/>
        </p:nvSpPr>
        <p:spPr>
          <a:xfrm>
            <a:off x="2809860" y="214291"/>
            <a:ext cx="3786214" cy="523220"/>
          </a:xfrm>
          <a:prstGeom prst="rect">
            <a:avLst/>
          </a:prstGeom>
          <a:solidFill>
            <a:srgbClr val="00B050"/>
          </a:solidFill>
        </p:spPr>
        <p:txBody>
          <a:bodyPr wrap="square">
            <a:spAutoFit/>
          </a:bodyPr>
          <a:lstStyle/>
          <a:p>
            <a:pPr algn="ctr">
              <a:spcBef>
                <a:spcPts val="0"/>
              </a:spcBef>
              <a:spcAft>
                <a:spcPts val="0"/>
              </a:spcAft>
            </a:pPr>
            <a:r>
              <a:rPr lang="en-US" sz="2800" b="1" dirty="0" smtClean="0">
                <a:solidFill>
                  <a:srgbClr val="FFFF00"/>
                </a:solidFill>
                <a:latin typeface="Calibri"/>
                <a:ea typeface="Calibri"/>
                <a:cs typeface="Times New Roman"/>
              </a:rPr>
              <a:t> Guyub Rukun</a:t>
            </a:r>
            <a:endParaRPr lang="en-US" sz="2800" b="1" dirty="0">
              <a:solidFill>
                <a:srgbClr val="FFFF00"/>
              </a:solidFill>
              <a:latin typeface="Calibri"/>
              <a:ea typeface="Calibri"/>
              <a:cs typeface="Times New Roman"/>
            </a:endParaRPr>
          </a:p>
        </p:txBody>
      </p:sp>
      <p:sp>
        <p:nvSpPr>
          <p:cNvPr id="12" name="Rounded Rectangle 11"/>
          <p:cNvSpPr/>
          <p:nvPr/>
        </p:nvSpPr>
        <p:spPr>
          <a:xfrm>
            <a:off x="809596" y="1071546"/>
            <a:ext cx="8215370" cy="1643074"/>
          </a:xfrm>
          <a:prstGeom prst="roundRect">
            <a:avLst/>
          </a:prstGeom>
          <a:blipFill>
            <a:blip r:embed="rId3"/>
            <a:tile tx="0" ty="0" sx="100000" sy="100000" flip="none" algn="tl"/>
          </a:bli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i="1" dirty="0" smtClean="0">
                <a:solidFill>
                  <a:schemeClr val="tx1"/>
                </a:solidFill>
                <a:latin typeface="Calibri" pitchFamily="34" charset="0"/>
              </a:rPr>
              <a:t>Guyub</a:t>
            </a:r>
            <a:r>
              <a:rPr lang="en-US" sz="2400" dirty="0" smtClean="0">
                <a:solidFill>
                  <a:schemeClr val="tx1"/>
                </a:solidFill>
                <a:latin typeface="Calibri" pitchFamily="34" charset="0"/>
              </a:rPr>
              <a:t> berarti bekerja sama, </a:t>
            </a:r>
            <a:r>
              <a:rPr lang="en-US" sz="2400" b="1" i="1" dirty="0" smtClean="0">
                <a:solidFill>
                  <a:schemeClr val="tx1"/>
                </a:solidFill>
                <a:latin typeface="Calibri" pitchFamily="34" charset="0"/>
              </a:rPr>
              <a:t>rukun</a:t>
            </a:r>
            <a:r>
              <a:rPr lang="en-US" sz="2400" dirty="0" smtClean="0">
                <a:solidFill>
                  <a:schemeClr val="tx1"/>
                </a:solidFill>
                <a:latin typeface="Calibri" pitchFamily="34" charset="0"/>
              </a:rPr>
              <a:t> berarti damai. </a:t>
            </a:r>
            <a:r>
              <a:rPr lang="en-US" sz="2400" b="1" dirty="0" smtClean="0">
                <a:solidFill>
                  <a:schemeClr val="tx1"/>
                </a:solidFill>
                <a:latin typeface="Calibri" pitchFamily="34" charset="0"/>
              </a:rPr>
              <a:t>Guyub rukun </a:t>
            </a:r>
            <a:r>
              <a:rPr lang="en-US" sz="2400" dirty="0" smtClean="0">
                <a:solidFill>
                  <a:schemeClr val="tx1"/>
                </a:solidFill>
                <a:latin typeface="Calibri" pitchFamily="34" charset="0"/>
              </a:rPr>
              <a:t>berarti hidup berdampingan dilengkapi dengan kerjasama penuh kedamaian.</a:t>
            </a:r>
          </a:p>
          <a:p>
            <a:pPr algn="ctr"/>
            <a:r>
              <a:rPr lang="en-US" sz="2400" b="1" i="1" dirty="0" smtClean="0">
                <a:solidFill>
                  <a:schemeClr val="tx1"/>
                </a:solidFill>
                <a:latin typeface="Calibri" pitchFamily="34" charset="0"/>
              </a:rPr>
              <a:t>Guyub rukun  </a:t>
            </a:r>
            <a:r>
              <a:rPr lang="en-US" sz="2400" dirty="0" smtClean="0">
                <a:solidFill>
                  <a:schemeClr val="tx1"/>
                </a:solidFill>
                <a:latin typeface="Calibri" pitchFamily="34" charset="0"/>
              </a:rPr>
              <a:t>merupakan </a:t>
            </a:r>
            <a:r>
              <a:rPr lang="en-US" sz="2400" b="1" i="1" dirty="0" smtClean="0">
                <a:solidFill>
                  <a:schemeClr val="tx1"/>
                </a:solidFill>
                <a:latin typeface="Calibri" pitchFamily="34" charset="0"/>
              </a:rPr>
              <a:t>way of  life </a:t>
            </a:r>
            <a:r>
              <a:rPr lang="en-US" sz="2400" dirty="0" smtClean="0">
                <a:solidFill>
                  <a:schemeClr val="tx1"/>
                </a:solidFill>
                <a:latin typeface="Calibri" pitchFamily="34" charset="0"/>
              </a:rPr>
              <a:t>atau budaya pikir</a:t>
            </a:r>
            <a:endParaRPr lang="en-US" sz="2400" b="1" dirty="0" smtClean="0">
              <a:solidFill>
                <a:schemeClr val="tx1"/>
              </a:solidFill>
              <a:latin typeface="Calibri" pitchFamily="34" charset="0"/>
              <a:ea typeface="Calibri"/>
              <a:cs typeface="Times New Roman"/>
            </a:endParaRPr>
          </a:p>
        </p:txBody>
      </p:sp>
      <p:sp>
        <p:nvSpPr>
          <p:cNvPr id="13" name="Rounded Rectangle 12"/>
          <p:cNvSpPr/>
          <p:nvPr/>
        </p:nvSpPr>
        <p:spPr>
          <a:xfrm>
            <a:off x="738158" y="2857496"/>
            <a:ext cx="8358246" cy="3143272"/>
          </a:xfrm>
          <a:prstGeom prst="roundRect">
            <a:avLst/>
          </a:prstGeom>
          <a:blipFill>
            <a:blip r:embed="rId4"/>
            <a:tile tx="0" ty="0" sx="100000" sy="100000" flip="none" algn="tl"/>
          </a:bli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solidFill>
                  <a:schemeClr val="tx1"/>
                </a:solidFill>
                <a:latin typeface="Calibri" pitchFamily="34" charset="0"/>
              </a:rPr>
              <a:t>Hasil penelitian Dinamika Kebudayaan Sleman dalam Era Global (Laksmidewi, 2016:81, 101).</a:t>
            </a:r>
          </a:p>
          <a:p>
            <a:pPr algn="ctr"/>
            <a:endParaRPr lang="en-US" sz="2800" dirty="0" smtClean="0">
              <a:solidFill>
                <a:schemeClr val="tx1"/>
              </a:solidFill>
              <a:latin typeface="Calibri" pitchFamily="34" charset="0"/>
            </a:endParaRPr>
          </a:p>
          <a:p>
            <a:pPr algn="ctr"/>
            <a:r>
              <a:rPr lang="en-US" sz="2800" dirty="0" smtClean="0">
                <a:solidFill>
                  <a:schemeClr val="tx1"/>
                </a:solidFill>
                <a:latin typeface="Calibri" pitchFamily="34" charset="0"/>
              </a:rPr>
              <a:t>Ajaran Ki Ageng Wonolela pada upacara Saparan (Ernawati, 2015).</a:t>
            </a:r>
          </a:p>
          <a:p>
            <a:pPr algn="ctr"/>
            <a:r>
              <a:rPr lang="en-US" sz="2800" dirty="0" smtClean="0">
                <a:solidFill>
                  <a:schemeClr val="tx1"/>
                </a:solidFill>
                <a:latin typeface="Calibri" pitchFamily="34" charset="0"/>
              </a:rPr>
              <a:t>Ruang rapat di Dinas Kebudayaan Sleman dinamai </a:t>
            </a:r>
            <a:r>
              <a:rPr lang="en-US" sz="2800" b="1" i="1" dirty="0" smtClean="0">
                <a:solidFill>
                  <a:schemeClr val="tx1"/>
                </a:solidFill>
                <a:latin typeface="Calibri" pitchFamily="34" charset="0"/>
              </a:rPr>
              <a:t>Ruang Rukun</a:t>
            </a:r>
            <a:r>
              <a:rPr lang="en-US" sz="2800" i="1" dirty="0" smtClean="0">
                <a:solidFill>
                  <a:schemeClr val="tx1"/>
                </a:solidFill>
                <a:latin typeface="Calibri" pitchFamily="34" charset="0"/>
              </a:rPr>
              <a:t>.</a:t>
            </a:r>
            <a:r>
              <a:rPr lang="en-US" sz="2800" dirty="0" smtClean="0">
                <a:solidFill>
                  <a:schemeClr val="tx1"/>
                </a:solidFill>
                <a:latin typeface="Calibri" pitchFamily="34" charset="0"/>
              </a:rPr>
              <a:t> </a:t>
            </a:r>
          </a:p>
        </p:txBody>
      </p:sp>
    </p:spTree>
  </p:cSld>
  <p:clrMapOvr>
    <a:masterClrMapping/>
  </p:clrMapOvr>
  <p:transition spd="slow" advClick="0">
    <p:wheel spokes="8"/>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showMasterPhAnim="0">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10" name="AutoShape 2"/>
          <p:cNvSpPr>
            <a:spLocks noChangeArrowheads="1"/>
          </p:cNvSpPr>
          <p:nvPr/>
        </p:nvSpPr>
        <p:spPr bwMode="auto">
          <a:xfrm>
            <a:off x="738158" y="285728"/>
            <a:ext cx="8286808" cy="857256"/>
          </a:xfrm>
          <a:prstGeom prst="downArrowCallout">
            <a:avLst>
              <a:gd name="adj1" fmla="val 52321"/>
              <a:gd name="adj2" fmla="val 48148"/>
              <a:gd name="adj3" fmla="val 35032"/>
              <a:gd name="adj4" fmla="val 51852"/>
            </a:avLst>
          </a:prstGeom>
          <a:solidFill>
            <a:srgbClr val="00B0F0"/>
          </a:solidFill>
          <a:ln w="9525">
            <a:miter lim="800000"/>
            <a:headEnd/>
            <a:tailEnd/>
          </a:ln>
          <a:effectLst/>
          <a:scene3d>
            <a:camera prst="legacyObliqueTopRight"/>
            <a:lightRig rig="legacyFlat3" dir="b"/>
          </a:scene3d>
          <a:sp3d extrusionH="430200" prstMaterial="legacyMatte">
            <a:bevelT w="13500" h="13500" prst="angle"/>
            <a:bevelB w="13500" h="13500" prst="angle"/>
            <a:extrusionClr>
              <a:srgbClr val="00C2F0"/>
            </a:extrusionClr>
          </a:sp3d>
        </p:spPr>
        <p:txBody>
          <a:bodyPr wrap="none" anchor="ctr">
            <a:flatTx/>
          </a:bodyPr>
          <a:lstStyle/>
          <a:p>
            <a:pPr>
              <a:defRPr/>
            </a:pPr>
            <a:endParaRPr lang="en-US" dirty="0"/>
          </a:p>
        </p:txBody>
      </p:sp>
      <p:sp>
        <p:nvSpPr>
          <p:cNvPr id="9" name="Rectangle 8"/>
          <p:cNvSpPr/>
          <p:nvPr/>
        </p:nvSpPr>
        <p:spPr>
          <a:xfrm>
            <a:off x="2809860" y="214291"/>
            <a:ext cx="3786214" cy="523220"/>
          </a:xfrm>
          <a:prstGeom prst="rect">
            <a:avLst/>
          </a:prstGeom>
          <a:solidFill>
            <a:srgbClr val="00B050"/>
          </a:solidFill>
        </p:spPr>
        <p:txBody>
          <a:bodyPr wrap="square">
            <a:spAutoFit/>
          </a:bodyPr>
          <a:lstStyle/>
          <a:p>
            <a:pPr algn="ctr">
              <a:spcBef>
                <a:spcPts val="0"/>
              </a:spcBef>
              <a:spcAft>
                <a:spcPts val="0"/>
              </a:spcAft>
            </a:pPr>
            <a:r>
              <a:rPr lang="en-US" sz="2400" b="1" dirty="0" smtClean="0">
                <a:latin typeface="Calibri"/>
                <a:ea typeface="Calibri"/>
                <a:cs typeface="Times New Roman"/>
              </a:rPr>
              <a:t> </a:t>
            </a:r>
            <a:r>
              <a:rPr lang="en-US" sz="2800" b="1" dirty="0" smtClean="0">
                <a:solidFill>
                  <a:schemeClr val="bg1"/>
                </a:solidFill>
                <a:latin typeface="Calibri"/>
                <a:ea typeface="Calibri"/>
                <a:cs typeface="Times New Roman"/>
              </a:rPr>
              <a:t>Lila Legawa</a:t>
            </a:r>
            <a:endParaRPr lang="en-US" sz="2400" b="1" dirty="0">
              <a:solidFill>
                <a:schemeClr val="bg1"/>
              </a:solidFill>
              <a:latin typeface="Calibri"/>
              <a:ea typeface="Calibri"/>
              <a:cs typeface="Times New Roman"/>
            </a:endParaRPr>
          </a:p>
        </p:txBody>
      </p:sp>
      <p:sp>
        <p:nvSpPr>
          <p:cNvPr id="12" name="Rounded Rectangle 11"/>
          <p:cNvSpPr/>
          <p:nvPr/>
        </p:nvSpPr>
        <p:spPr>
          <a:xfrm>
            <a:off x="809596" y="1142984"/>
            <a:ext cx="8215370" cy="1643074"/>
          </a:xfrm>
          <a:prstGeom prst="roundRect">
            <a:avLst/>
          </a:prstGeom>
          <a:blipFill>
            <a:blip r:embed="rId3"/>
            <a:tile tx="0" ty="0" sx="100000" sy="100000" flip="none" algn="tl"/>
          </a:bli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spcBef>
                <a:spcPts val="0"/>
              </a:spcBef>
              <a:spcAft>
                <a:spcPts val="0"/>
              </a:spcAft>
            </a:pPr>
            <a:r>
              <a:rPr lang="en-US" sz="2800" b="1" i="1" dirty="0" smtClean="0">
                <a:solidFill>
                  <a:schemeClr val="tx1"/>
                </a:solidFill>
              </a:rPr>
              <a:t>Lila legawa  </a:t>
            </a:r>
            <a:r>
              <a:rPr lang="en-US" sz="2800" dirty="0" smtClean="0">
                <a:solidFill>
                  <a:schemeClr val="tx1"/>
                </a:solidFill>
              </a:rPr>
              <a:t>identik dengan </a:t>
            </a:r>
            <a:r>
              <a:rPr lang="en-US" sz="2800" b="1" i="1" dirty="0" smtClean="0">
                <a:solidFill>
                  <a:schemeClr val="tx1"/>
                </a:solidFill>
              </a:rPr>
              <a:t>tanpa pamrih  </a:t>
            </a:r>
            <a:r>
              <a:rPr lang="en-US" sz="2800" dirty="0" smtClean="0">
                <a:solidFill>
                  <a:schemeClr val="tx1"/>
                </a:solidFill>
              </a:rPr>
              <a:t>berarti berbuat sesuatu dengan </a:t>
            </a:r>
            <a:r>
              <a:rPr lang="en-US" sz="2800" b="1" i="1" dirty="0" smtClean="0">
                <a:solidFill>
                  <a:schemeClr val="tx1"/>
                </a:solidFill>
              </a:rPr>
              <a:t>ikhlas</a:t>
            </a:r>
            <a:r>
              <a:rPr lang="en-US" sz="2800" dirty="0" smtClean="0">
                <a:solidFill>
                  <a:schemeClr val="tx1"/>
                </a:solidFill>
              </a:rPr>
              <a:t>  tanpa mengharap imbalan.  </a:t>
            </a:r>
            <a:r>
              <a:rPr lang="en-US" sz="2800" b="1" dirty="0" smtClean="0">
                <a:solidFill>
                  <a:srgbClr val="C00000"/>
                </a:solidFill>
              </a:rPr>
              <a:t>……?</a:t>
            </a:r>
            <a:endParaRPr lang="en-US" sz="2800" b="1" dirty="0" smtClean="0">
              <a:solidFill>
                <a:srgbClr val="C00000"/>
              </a:solidFill>
              <a:latin typeface="Arial Black" pitchFamily="34" charset="0"/>
              <a:ea typeface="Calibri"/>
              <a:cs typeface="Times New Roman"/>
            </a:endParaRPr>
          </a:p>
        </p:txBody>
      </p:sp>
      <p:sp>
        <p:nvSpPr>
          <p:cNvPr id="13" name="Rounded Rectangle 12"/>
          <p:cNvSpPr/>
          <p:nvPr/>
        </p:nvSpPr>
        <p:spPr>
          <a:xfrm>
            <a:off x="738158" y="2928934"/>
            <a:ext cx="8358246" cy="3071834"/>
          </a:xfrm>
          <a:prstGeom prst="roundRect">
            <a:avLst/>
          </a:prstGeom>
          <a:blipFill>
            <a:blip r:embed="rId4"/>
            <a:tile tx="0" ty="0" sx="100000" sy="100000" flip="none" algn="tl"/>
          </a:bli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solidFill>
                  <a:schemeClr val="tx1"/>
                </a:solidFill>
                <a:latin typeface="Calibri" pitchFamily="34" charset="0"/>
              </a:rPr>
              <a:t>Panji Mega Ngampak yang berarti awan berarak yang mendatangkan hujan.  Sleman memiliki Gunung Merapi. Secara alamiah  gunung berapi dapat memproses  turunnya hujan. Hujan yang jatuh ke bumi tak berharap apa pun. Air dicurahkan  oleh langit secara ikhlas (Tashadi, dkk, 2002: 277-278).</a:t>
            </a:r>
          </a:p>
        </p:txBody>
      </p:sp>
    </p:spTree>
  </p:cSld>
  <p:clrMapOvr>
    <a:masterClrMapping/>
  </p:clrMapOvr>
  <p:transition spd="slow" advClick="0">
    <p:wheel spokes="8"/>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595282" y="1214422"/>
            <a:ext cx="8858312" cy="4786346"/>
          </a:xfrm>
          <a:prstGeom prst="roundRect">
            <a:avLst/>
          </a:prstGeom>
          <a:blipFill>
            <a:blip r:embed="rId2"/>
            <a:tile tx="0" ty="0" sx="100000" sy="100000" flip="none" algn="tl"/>
          </a:bli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195" name="Content Placeholder 2"/>
          <p:cNvSpPr>
            <a:spLocks noGrp="1"/>
          </p:cNvSpPr>
          <p:nvPr>
            <p:ph idx="1"/>
          </p:nvPr>
        </p:nvSpPr>
        <p:spPr>
          <a:xfrm>
            <a:off x="544514" y="285731"/>
            <a:ext cx="8866187" cy="785817"/>
          </a:xfrm>
          <a:solidFill>
            <a:schemeClr val="bg2">
              <a:lumMod val="90000"/>
            </a:schemeClr>
          </a:solidFill>
        </p:spPr>
        <p:style>
          <a:lnRef idx="2">
            <a:schemeClr val="accent2"/>
          </a:lnRef>
          <a:fillRef idx="1">
            <a:schemeClr val="lt1"/>
          </a:fillRef>
          <a:effectRef idx="0">
            <a:schemeClr val="accent2"/>
          </a:effectRef>
          <a:fontRef idx="minor">
            <a:schemeClr val="dk1"/>
          </a:fontRef>
        </p:style>
        <p:txBody>
          <a:bodyPr>
            <a:normAutofit fontScale="92500" lnSpcReduction="10000"/>
          </a:bodyPr>
          <a:lstStyle/>
          <a:p>
            <a:pPr marL="0" indent="0" algn="ctr" eaLnBrk="1" hangingPunct="1">
              <a:buFont typeface="Arial" pitchFamily="34" charset="0"/>
              <a:buNone/>
            </a:pPr>
            <a:r>
              <a:rPr lang="en-US" sz="5400" b="1" u="sng" dirty="0" smtClean="0"/>
              <a:t>Pengertian Budaya</a:t>
            </a:r>
            <a:endParaRPr lang="id-ID" sz="5400" b="1" u="sng" dirty="0" smtClean="0"/>
          </a:p>
        </p:txBody>
      </p:sp>
      <p:sp>
        <p:nvSpPr>
          <p:cNvPr id="2" name="Title 1"/>
          <p:cNvSpPr>
            <a:spLocks noGrp="1"/>
          </p:cNvSpPr>
          <p:nvPr>
            <p:ph type="title"/>
          </p:nvPr>
        </p:nvSpPr>
        <p:spPr>
          <a:xfrm>
            <a:off x="809596" y="1500174"/>
            <a:ext cx="8286808" cy="4357718"/>
          </a:xfrm>
          <a:blipFill>
            <a:blip r:embed="rId2"/>
            <a:tile tx="0" ty="0" sx="100000" sy="100000" flip="none" algn="tl"/>
          </a:blipFill>
        </p:spPr>
        <p:txBody>
          <a:bodyPr>
            <a:normAutofit/>
          </a:bodyPr>
          <a:lstStyle/>
          <a:p>
            <a:pPr algn="l" eaLnBrk="1" fontAlgn="auto" hangingPunct="1">
              <a:spcAft>
                <a:spcPts val="0"/>
              </a:spcAft>
              <a:defRPr/>
            </a:pPr>
            <a:r>
              <a:rPr lang="en-US" sz="3200" b="1" dirty="0" smtClean="0">
                <a:solidFill>
                  <a:srgbClr val="002060"/>
                </a:solidFill>
                <a:latin typeface="Arial" pitchFamily="34" charset="0"/>
                <a:cs typeface="Arial" pitchFamily="34" charset="0"/>
              </a:rPr>
              <a:t>Kebudayaan adalah semua kegiatan yang   berkaitan dengan cipta, rasa, karsa &amp; hasil karya melalui proses belajar yang mengakar di masyarakat  Sleman </a:t>
            </a:r>
            <a:r>
              <a:rPr lang="en-US" sz="3200" dirty="0" smtClean="0">
                <a:solidFill>
                  <a:srgbClr val="002060"/>
                </a:solidFill>
                <a:latin typeface="Arial" pitchFamily="34" charset="0"/>
                <a:cs typeface="Arial" pitchFamily="34" charset="0"/>
              </a:rPr>
              <a:t/>
            </a:r>
            <a:br>
              <a:rPr lang="en-US" sz="3200" dirty="0" smtClean="0">
                <a:solidFill>
                  <a:srgbClr val="002060"/>
                </a:solidFill>
                <a:latin typeface="Arial" pitchFamily="34" charset="0"/>
                <a:cs typeface="Arial" pitchFamily="34" charset="0"/>
              </a:rPr>
            </a:br>
            <a:r>
              <a:rPr lang="en-US" sz="3200" dirty="0" smtClean="0">
                <a:solidFill>
                  <a:srgbClr val="002060"/>
                </a:solidFill>
                <a:latin typeface="Arial" pitchFamily="34" charset="0"/>
                <a:cs typeface="Arial" pitchFamily="34" charset="0"/>
              </a:rPr>
              <a:t/>
            </a:r>
            <a:br>
              <a:rPr lang="en-US" sz="3200" dirty="0" smtClean="0">
                <a:solidFill>
                  <a:srgbClr val="002060"/>
                </a:solidFill>
                <a:latin typeface="Arial" pitchFamily="34" charset="0"/>
                <a:cs typeface="Arial" pitchFamily="34" charset="0"/>
              </a:rPr>
            </a:br>
            <a:r>
              <a:rPr lang="en-US" sz="3200" b="1" dirty="0" smtClean="0">
                <a:solidFill>
                  <a:srgbClr val="002060"/>
                </a:solidFill>
                <a:latin typeface="Arial" pitchFamily="34" charset="0"/>
                <a:cs typeface="Arial" pitchFamily="34" charset="0"/>
              </a:rPr>
              <a:t>Konsep ini menyangkut hampir seluruh kegiatan manusia di dalam keseharian kehidupannya.</a:t>
            </a:r>
            <a:endParaRPr lang="id-ID" sz="3200" b="1" dirty="0">
              <a:solidFill>
                <a:srgbClr val="002060"/>
              </a:solidFill>
              <a:latin typeface="Arial" pitchFamily="34" charset="0"/>
              <a:cs typeface="Arial" pitchFamily="34" charset="0"/>
            </a:endParaRPr>
          </a:p>
        </p:txBody>
      </p:sp>
    </p:spTree>
  </p:cSld>
  <p:clrMapOvr>
    <a:masterClrMapping/>
  </p:clrMapOvr>
  <p:transition>
    <p:zoom/>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showMasterPhAnim="0">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10" name="AutoShape 2"/>
          <p:cNvSpPr>
            <a:spLocks noChangeArrowheads="1"/>
          </p:cNvSpPr>
          <p:nvPr/>
        </p:nvSpPr>
        <p:spPr bwMode="auto">
          <a:xfrm>
            <a:off x="738158" y="285728"/>
            <a:ext cx="8286808" cy="857256"/>
          </a:xfrm>
          <a:prstGeom prst="downArrowCallout">
            <a:avLst>
              <a:gd name="adj1" fmla="val 52321"/>
              <a:gd name="adj2" fmla="val 48148"/>
              <a:gd name="adj3" fmla="val 35032"/>
              <a:gd name="adj4" fmla="val 51852"/>
            </a:avLst>
          </a:prstGeom>
          <a:solidFill>
            <a:srgbClr val="00B0F0"/>
          </a:solidFill>
          <a:ln w="9525">
            <a:miter lim="800000"/>
            <a:headEnd/>
            <a:tailEnd/>
          </a:ln>
          <a:effectLst/>
          <a:scene3d>
            <a:camera prst="legacyObliqueTopRight"/>
            <a:lightRig rig="legacyFlat3" dir="b"/>
          </a:scene3d>
          <a:sp3d extrusionH="430200" prstMaterial="legacyMatte">
            <a:bevelT w="13500" h="13500" prst="angle"/>
            <a:bevelB w="13500" h="13500" prst="angle"/>
            <a:extrusionClr>
              <a:srgbClr val="00C2F0"/>
            </a:extrusionClr>
          </a:sp3d>
        </p:spPr>
        <p:txBody>
          <a:bodyPr wrap="none" anchor="ctr">
            <a:flatTx/>
          </a:bodyPr>
          <a:lstStyle/>
          <a:p>
            <a:pPr>
              <a:defRPr/>
            </a:pPr>
            <a:endParaRPr lang="en-US" dirty="0"/>
          </a:p>
        </p:txBody>
      </p:sp>
      <p:sp>
        <p:nvSpPr>
          <p:cNvPr id="9" name="Rectangle 8"/>
          <p:cNvSpPr/>
          <p:nvPr/>
        </p:nvSpPr>
        <p:spPr>
          <a:xfrm>
            <a:off x="952472" y="214291"/>
            <a:ext cx="8001056" cy="523220"/>
          </a:xfrm>
          <a:prstGeom prst="rect">
            <a:avLst/>
          </a:prstGeom>
          <a:solidFill>
            <a:srgbClr val="00B050"/>
          </a:solidFill>
        </p:spPr>
        <p:txBody>
          <a:bodyPr wrap="square">
            <a:spAutoFit/>
          </a:bodyPr>
          <a:lstStyle/>
          <a:p>
            <a:pPr algn="ctr">
              <a:spcBef>
                <a:spcPts val="0"/>
              </a:spcBef>
              <a:spcAft>
                <a:spcPts val="0"/>
              </a:spcAft>
            </a:pPr>
            <a:r>
              <a:rPr lang="en-US" sz="2800" b="1" dirty="0" smtClean="0">
                <a:solidFill>
                  <a:srgbClr val="FFFF00"/>
                </a:solidFill>
              </a:rPr>
              <a:t>Tangguh, Tanggon, Tatag, Teteg, Tutug</a:t>
            </a:r>
            <a:endParaRPr lang="en-US" sz="2800" b="1" dirty="0">
              <a:solidFill>
                <a:srgbClr val="FFFF00"/>
              </a:solidFill>
              <a:latin typeface="Calibri"/>
              <a:ea typeface="Calibri"/>
              <a:cs typeface="Times New Roman"/>
            </a:endParaRPr>
          </a:p>
        </p:txBody>
      </p:sp>
      <p:sp>
        <p:nvSpPr>
          <p:cNvPr id="12" name="Rounded Rectangle 11"/>
          <p:cNvSpPr/>
          <p:nvPr/>
        </p:nvSpPr>
        <p:spPr>
          <a:xfrm>
            <a:off x="1738290" y="1142984"/>
            <a:ext cx="6286544" cy="2357454"/>
          </a:xfrm>
          <a:prstGeom prst="roundRect">
            <a:avLst/>
          </a:prstGeom>
          <a:blipFill>
            <a:blip r:embed="rId3"/>
            <a:tile tx="0" ty="0" sx="100000" sy="100000" flip="none" algn="tl"/>
          </a:bli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spcBef>
                <a:spcPts val="0"/>
              </a:spcBef>
              <a:spcAft>
                <a:spcPts val="0"/>
              </a:spcAft>
            </a:pPr>
            <a:r>
              <a:rPr lang="en-US" sz="3200" b="1" i="1" dirty="0" smtClean="0">
                <a:solidFill>
                  <a:schemeClr val="tx1"/>
                </a:solidFill>
                <a:latin typeface="Calibri" pitchFamily="34" charset="0"/>
                <a:ea typeface="Calibri"/>
                <a:cs typeface="Times New Roman"/>
              </a:rPr>
              <a:t>Tangguh</a:t>
            </a:r>
            <a:r>
              <a:rPr lang="en-US" sz="3200" dirty="0" smtClean="0">
                <a:solidFill>
                  <a:schemeClr val="tx1"/>
                </a:solidFill>
                <a:latin typeface="Calibri" pitchFamily="34" charset="0"/>
                <a:ea typeface="Calibri"/>
                <a:cs typeface="Times New Roman"/>
              </a:rPr>
              <a:t>: kuat, hebat,</a:t>
            </a:r>
            <a:r>
              <a:rPr lang="en-US" sz="3200" b="1" i="1" dirty="0" smtClean="0">
                <a:solidFill>
                  <a:schemeClr val="tx1"/>
                </a:solidFill>
                <a:latin typeface="Calibri" pitchFamily="34" charset="0"/>
                <a:ea typeface="Calibri"/>
                <a:cs typeface="Times New Roman"/>
              </a:rPr>
              <a:t> </a:t>
            </a:r>
          </a:p>
          <a:p>
            <a:pPr algn="ctr">
              <a:spcBef>
                <a:spcPts val="0"/>
              </a:spcBef>
              <a:spcAft>
                <a:spcPts val="0"/>
              </a:spcAft>
            </a:pPr>
            <a:r>
              <a:rPr lang="en-US" sz="3200" b="1" i="1" dirty="0" smtClean="0">
                <a:solidFill>
                  <a:schemeClr val="tx1"/>
                </a:solidFill>
                <a:latin typeface="Calibri" pitchFamily="34" charset="0"/>
                <a:ea typeface="Calibri"/>
                <a:cs typeface="Times New Roman"/>
              </a:rPr>
              <a:t>Tanggon</a:t>
            </a:r>
            <a:r>
              <a:rPr lang="en-US" sz="3200" dirty="0" smtClean="0">
                <a:solidFill>
                  <a:schemeClr val="tx1"/>
                </a:solidFill>
                <a:latin typeface="Calibri" pitchFamily="34" charset="0"/>
                <a:ea typeface="Calibri"/>
                <a:cs typeface="Times New Roman"/>
              </a:rPr>
              <a:t>: tidak kenal menyerah</a:t>
            </a:r>
          </a:p>
          <a:p>
            <a:pPr algn="ctr">
              <a:spcBef>
                <a:spcPts val="0"/>
              </a:spcBef>
              <a:spcAft>
                <a:spcPts val="0"/>
              </a:spcAft>
            </a:pPr>
            <a:r>
              <a:rPr lang="en-US" sz="3200" b="1" i="1" dirty="0" smtClean="0">
                <a:solidFill>
                  <a:schemeClr val="tx1"/>
                </a:solidFill>
                <a:latin typeface="Calibri" pitchFamily="34" charset="0"/>
                <a:ea typeface="Calibri"/>
                <a:cs typeface="Times New Roman"/>
              </a:rPr>
              <a:t>Tatag: </a:t>
            </a:r>
            <a:r>
              <a:rPr lang="en-US" sz="3200" dirty="0" smtClean="0">
                <a:solidFill>
                  <a:schemeClr val="tx1"/>
                </a:solidFill>
                <a:latin typeface="Calibri" pitchFamily="34" charset="0"/>
                <a:ea typeface="Calibri"/>
                <a:cs typeface="Times New Roman"/>
              </a:rPr>
              <a:t>tiada gentar, </a:t>
            </a:r>
          </a:p>
          <a:p>
            <a:pPr algn="ctr">
              <a:spcBef>
                <a:spcPts val="0"/>
              </a:spcBef>
              <a:spcAft>
                <a:spcPts val="0"/>
              </a:spcAft>
            </a:pPr>
            <a:r>
              <a:rPr lang="en-US" sz="3200" b="1" i="1" dirty="0" smtClean="0">
                <a:solidFill>
                  <a:schemeClr val="tx1"/>
                </a:solidFill>
                <a:latin typeface="Calibri" pitchFamily="34" charset="0"/>
                <a:ea typeface="Calibri"/>
                <a:cs typeface="Times New Roman"/>
              </a:rPr>
              <a:t>Teteg:</a:t>
            </a:r>
            <a:r>
              <a:rPr lang="en-US" sz="3200" dirty="0" smtClean="0">
                <a:solidFill>
                  <a:schemeClr val="tx1"/>
                </a:solidFill>
                <a:latin typeface="Calibri" pitchFamily="34" charset="0"/>
                <a:ea typeface="Calibri"/>
                <a:cs typeface="Times New Roman"/>
              </a:rPr>
              <a:t> teguh,</a:t>
            </a:r>
          </a:p>
          <a:p>
            <a:pPr algn="ctr">
              <a:spcBef>
                <a:spcPts val="0"/>
              </a:spcBef>
              <a:spcAft>
                <a:spcPts val="0"/>
              </a:spcAft>
            </a:pPr>
            <a:r>
              <a:rPr lang="en-US" sz="3200" b="1" i="1" dirty="0" smtClean="0">
                <a:solidFill>
                  <a:schemeClr val="tx1"/>
                </a:solidFill>
                <a:latin typeface="Calibri" pitchFamily="34" charset="0"/>
                <a:ea typeface="Calibri"/>
                <a:cs typeface="Times New Roman"/>
              </a:rPr>
              <a:t> Tutug</a:t>
            </a:r>
            <a:r>
              <a:rPr lang="en-US" sz="3200" b="1" dirty="0" smtClean="0">
                <a:solidFill>
                  <a:schemeClr val="tx1"/>
                </a:solidFill>
                <a:latin typeface="Calibri" pitchFamily="34" charset="0"/>
                <a:ea typeface="Calibri"/>
                <a:cs typeface="Times New Roman"/>
              </a:rPr>
              <a:t> :</a:t>
            </a:r>
            <a:r>
              <a:rPr lang="en-US" sz="3200" dirty="0" smtClean="0">
                <a:solidFill>
                  <a:schemeClr val="tx1"/>
                </a:solidFill>
                <a:latin typeface="Calibri" pitchFamily="34" charset="0"/>
                <a:ea typeface="Calibri"/>
                <a:cs typeface="Times New Roman"/>
              </a:rPr>
              <a:t> tuntas</a:t>
            </a:r>
            <a:endParaRPr lang="en-US" sz="3200" b="1" dirty="0" smtClean="0">
              <a:solidFill>
                <a:schemeClr val="tx1"/>
              </a:solidFill>
              <a:latin typeface="Calibri" pitchFamily="34" charset="0"/>
              <a:ea typeface="Calibri"/>
              <a:cs typeface="Times New Roman"/>
            </a:endParaRPr>
          </a:p>
        </p:txBody>
      </p:sp>
      <p:sp>
        <p:nvSpPr>
          <p:cNvPr id="13" name="Rounded Rectangle 12"/>
          <p:cNvSpPr/>
          <p:nvPr/>
        </p:nvSpPr>
        <p:spPr>
          <a:xfrm>
            <a:off x="738158" y="3571876"/>
            <a:ext cx="8358246" cy="2428892"/>
          </a:xfrm>
          <a:prstGeom prst="roundRect">
            <a:avLst/>
          </a:prstGeom>
          <a:blipFill>
            <a:blip r:embed="rId4"/>
            <a:tile tx="0" ty="0" sx="100000" sy="100000" flip="none" algn="tl"/>
          </a:bli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b="1" dirty="0" smtClean="0">
                <a:solidFill>
                  <a:schemeClr val="tx2"/>
                </a:solidFill>
                <a:latin typeface="Calibri" pitchFamily="34" charset="0"/>
              </a:rPr>
              <a:t>Dilambangkan dalam perisai segi lima pada lambang daerah Kabupaten Sleman.</a:t>
            </a:r>
          </a:p>
          <a:p>
            <a:r>
              <a:rPr lang="en-US" sz="2400" b="1" dirty="0" smtClean="0">
                <a:solidFill>
                  <a:schemeClr val="tx2"/>
                </a:solidFill>
                <a:latin typeface="Calibri" pitchFamily="34" charset="0"/>
              </a:rPr>
              <a:t>Warna merah pada lambang Daerah Kabupaten Sleman berarti keberanian.</a:t>
            </a:r>
          </a:p>
          <a:p>
            <a:r>
              <a:rPr lang="en-US" sz="2400" b="1" dirty="0" smtClean="0">
                <a:solidFill>
                  <a:schemeClr val="tx2"/>
                </a:solidFill>
                <a:latin typeface="Calibri" pitchFamily="34" charset="0"/>
              </a:rPr>
              <a:t>Dibuktikan warga  dalam bersikap menghadapi erupsi Merapi.</a:t>
            </a:r>
          </a:p>
        </p:txBody>
      </p:sp>
    </p:spTree>
  </p:cSld>
  <p:clrMapOvr>
    <a:masterClrMapping/>
  </p:clrMapOvr>
  <p:transition spd="slow" advClick="0">
    <p:wheel spokes="8"/>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showMasterPhAnim="0">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10" name="AutoShape 2"/>
          <p:cNvSpPr>
            <a:spLocks noChangeArrowheads="1"/>
          </p:cNvSpPr>
          <p:nvPr/>
        </p:nvSpPr>
        <p:spPr bwMode="auto">
          <a:xfrm>
            <a:off x="738158" y="285728"/>
            <a:ext cx="8286808" cy="857256"/>
          </a:xfrm>
          <a:prstGeom prst="downArrowCallout">
            <a:avLst>
              <a:gd name="adj1" fmla="val 52321"/>
              <a:gd name="adj2" fmla="val 48148"/>
              <a:gd name="adj3" fmla="val 35032"/>
              <a:gd name="adj4" fmla="val 51852"/>
            </a:avLst>
          </a:prstGeom>
          <a:solidFill>
            <a:srgbClr val="00B0F0"/>
          </a:solidFill>
          <a:ln w="9525">
            <a:miter lim="800000"/>
            <a:headEnd/>
            <a:tailEnd/>
          </a:ln>
          <a:effectLst/>
          <a:scene3d>
            <a:camera prst="legacyObliqueTopRight"/>
            <a:lightRig rig="legacyFlat3" dir="b"/>
          </a:scene3d>
          <a:sp3d extrusionH="430200" prstMaterial="legacyMatte">
            <a:bevelT w="13500" h="13500" prst="angle"/>
            <a:bevelB w="13500" h="13500" prst="angle"/>
            <a:extrusionClr>
              <a:srgbClr val="00C2F0"/>
            </a:extrusionClr>
          </a:sp3d>
        </p:spPr>
        <p:txBody>
          <a:bodyPr wrap="none" anchor="ctr">
            <a:flatTx/>
          </a:bodyPr>
          <a:lstStyle/>
          <a:p>
            <a:pPr>
              <a:defRPr/>
            </a:pPr>
            <a:endParaRPr lang="en-US" dirty="0"/>
          </a:p>
        </p:txBody>
      </p:sp>
      <p:sp>
        <p:nvSpPr>
          <p:cNvPr id="9" name="Rectangle 8"/>
          <p:cNvSpPr/>
          <p:nvPr/>
        </p:nvSpPr>
        <p:spPr>
          <a:xfrm>
            <a:off x="2809860" y="214291"/>
            <a:ext cx="3786214" cy="646331"/>
          </a:xfrm>
          <a:prstGeom prst="rect">
            <a:avLst/>
          </a:prstGeom>
          <a:solidFill>
            <a:srgbClr val="00B050"/>
          </a:solidFill>
        </p:spPr>
        <p:txBody>
          <a:bodyPr wrap="square">
            <a:spAutoFit/>
          </a:bodyPr>
          <a:lstStyle/>
          <a:p>
            <a:pPr algn="ctr">
              <a:spcBef>
                <a:spcPts val="0"/>
              </a:spcBef>
              <a:spcAft>
                <a:spcPts val="0"/>
              </a:spcAft>
            </a:pPr>
            <a:r>
              <a:rPr lang="en-US" sz="3600" b="1" dirty="0" smtClean="0">
                <a:solidFill>
                  <a:srgbClr val="FFFF00"/>
                </a:solidFill>
                <a:latin typeface="Calibri"/>
                <a:ea typeface="Calibri"/>
                <a:cs typeface="Times New Roman"/>
              </a:rPr>
              <a:t> Tembayatan</a:t>
            </a:r>
            <a:endParaRPr lang="en-US" sz="3600" b="1" dirty="0">
              <a:solidFill>
                <a:srgbClr val="FFFF00"/>
              </a:solidFill>
              <a:latin typeface="Calibri"/>
              <a:ea typeface="Calibri"/>
              <a:cs typeface="Times New Roman"/>
            </a:endParaRPr>
          </a:p>
        </p:txBody>
      </p:sp>
      <p:sp>
        <p:nvSpPr>
          <p:cNvPr id="12" name="Rounded Rectangle 11"/>
          <p:cNvSpPr/>
          <p:nvPr/>
        </p:nvSpPr>
        <p:spPr>
          <a:xfrm>
            <a:off x="809596" y="1142984"/>
            <a:ext cx="8215370" cy="1928826"/>
          </a:xfrm>
          <a:prstGeom prst="roundRect">
            <a:avLst/>
          </a:prstGeom>
          <a:blipFill>
            <a:blip r:embed="rId3"/>
            <a:tile tx="0" ty="0" sx="100000" sy="100000" flip="none" algn="tl"/>
          </a:bli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b="1" dirty="0" smtClean="0">
                <a:solidFill>
                  <a:schemeClr val="tx1"/>
                </a:solidFill>
                <a:latin typeface="Calibri" pitchFamily="34" charset="0"/>
                <a:ea typeface="Calibri"/>
                <a:cs typeface="Times New Roman"/>
              </a:rPr>
              <a:t> </a:t>
            </a:r>
            <a:r>
              <a:rPr lang="en-US" sz="2600" b="1" i="1" dirty="0" smtClean="0">
                <a:solidFill>
                  <a:schemeClr val="tx1"/>
                </a:solidFill>
                <a:latin typeface="Calibri" pitchFamily="34" charset="0"/>
              </a:rPr>
              <a:t>Tembayatan</a:t>
            </a:r>
            <a:r>
              <a:rPr lang="en-US" sz="2600" b="1" dirty="0" smtClean="0">
                <a:solidFill>
                  <a:schemeClr val="tx1"/>
                </a:solidFill>
                <a:latin typeface="Calibri" pitchFamily="34" charset="0"/>
              </a:rPr>
              <a:t> berarti bekerja sama, yakni kerjasama antara pemerintah/ pemimpin dengan  rakyat dan   para pakar/para professional  dalam membangun Sleman.</a:t>
            </a:r>
          </a:p>
          <a:p>
            <a:r>
              <a:rPr lang="en-US" sz="2600" b="1" dirty="0" smtClean="0">
                <a:solidFill>
                  <a:schemeClr val="tx1"/>
                </a:solidFill>
                <a:latin typeface="Calibri" pitchFamily="34" charset="0"/>
              </a:rPr>
              <a:t> Tembayatan merupakan </a:t>
            </a:r>
            <a:r>
              <a:rPr lang="en-US" sz="2600" b="1" i="1" dirty="0" smtClean="0">
                <a:solidFill>
                  <a:schemeClr val="tx1"/>
                </a:solidFill>
                <a:latin typeface="Calibri" pitchFamily="34" charset="0"/>
              </a:rPr>
              <a:t>way of  life </a:t>
            </a:r>
            <a:r>
              <a:rPr lang="en-US" sz="2600" b="1" dirty="0" smtClean="0">
                <a:solidFill>
                  <a:schemeClr val="tx1"/>
                </a:solidFill>
                <a:latin typeface="Calibri" pitchFamily="34" charset="0"/>
              </a:rPr>
              <a:t>atau budaya pikir.</a:t>
            </a:r>
            <a:endParaRPr lang="en-US" sz="2600" b="1" dirty="0" smtClean="0">
              <a:solidFill>
                <a:schemeClr val="tx1"/>
              </a:solidFill>
              <a:latin typeface="Calibri" pitchFamily="34" charset="0"/>
              <a:ea typeface="Calibri"/>
              <a:cs typeface="Times New Roman"/>
            </a:endParaRPr>
          </a:p>
        </p:txBody>
      </p:sp>
      <p:sp>
        <p:nvSpPr>
          <p:cNvPr id="13" name="Rounded Rectangle 12"/>
          <p:cNvSpPr/>
          <p:nvPr/>
        </p:nvSpPr>
        <p:spPr>
          <a:xfrm>
            <a:off x="738158" y="3143248"/>
            <a:ext cx="8358246" cy="2857520"/>
          </a:xfrm>
          <a:prstGeom prst="roundRect">
            <a:avLst/>
          </a:prstGeom>
          <a:blipFill>
            <a:blip r:embed="rId4"/>
            <a:tile tx="0" ty="0" sx="100000" sy="100000" flip="none" algn="tl"/>
          </a:bli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200" dirty="0" smtClean="0">
                <a:solidFill>
                  <a:schemeClr val="tx1"/>
                </a:solidFill>
                <a:latin typeface="Calibri" pitchFamily="34" charset="0"/>
              </a:rPr>
              <a:t>Cerita perjuangan  Ki Demang Cakradikrama. Perkataan Ki Demang Cakradikrama, </a:t>
            </a:r>
            <a:r>
              <a:rPr lang="en-US" sz="2200" b="1" i="1" dirty="0" smtClean="0">
                <a:solidFill>
                  <a:schemeClr val="tx1"/>
                </a:solidFill>
                <a:latin typeface="Calibri" pitchFamily="34" charset="0"/>
              </a:rPr>
              <a:t>“Lu</a:t>
            </a:r>
            <a:r>
              <a:rPr lang="id-ID" sz="2200" b="1" i="1" dirty="0" smtClean="0">
                <a:solidFill>
                  <a:schemeClr val="tx1"/>
                </a:solidFill>
                <a:latin typeface="Calibri" pitchFamily="34" charset="0"/>
              </a:rPr>
              <a:t>wih becik menehi tinimbang diwenehi utawa njaluk, tangan kuwi luwih becik mengkure</a:t>
            </a:r>
            <a:r>
              <a:rPr lang="en-US" sz="2200" b="1" i="1" dirty="0" smtClean="0">
                <a:solidFill>
                  <a:schemeClr val="tx1"/>
                </a:solidFill>
                <a:latin typeface="Calibri" pitchFamily="34" charset="0"/>
              </a:rPr>
              <a:t>p </a:t>
            </a:r>
            <a:r>
              <a:rPr lang="id-ID" sz="2200" b="1" i="1" dirty="0" smtClean="0">
                <a:solidFill>
                  <a:schemeClr val="tx1"/>
                </a:solidFill>
                <a:latin typeface="Calibri" pitchFamily="34" charset="0"/>
              </a:rPr>
              <a:t>tinimbang mlumah, sapa sing ngimbuhi bakal ditambah lan sapa sing ngurangi bakal disuda</a:t>
            </a:r>
            <a:r>
              <a:rPr lang="en-US" sz="2200" b="1" i="1" dirty="0" smtClean="0">
                <a:solidFill>
                  <a:schemeClr val="tx1"/>
                </a:solidFill>
                <a:latin typeface="Calibri" pitchFamily="34" charset="0"/>
              </a:rPr>
              <a:t>.”</a:t>
            </a:r>
          </a:p>
          <a:p>
            <a:r>
              <a:rPr lang="en-US" sz="2200" b="1" i="1" dirty="0" smtClean="0">
                <a:solidFill>
                  <a:schemeClr val="tx1"/>
                </a:solidFill>
                <a:latin typeface="Calibri" pitchFamily="34" charset="0"/>
              </a:rPr>
              <a:t> </a:t>
            </a:r>
            <a:endParaRPr lang="en-US" sz="2200" b="1" dirty="0" smtClean="0">
              <a:solidFill>
                <a:schemeClr val="tx1"/>
              </a:solidFill>
              <a:latin typeface="Calibri" pitchFamily="34" charset="0"/>
            </a:endParaRPr>
          </a:p>
          <a:p>
            <a:r>
              <a:rPr lang="en-US" sz="2200" b="1" i="1" dirty="0" smtClean="0">
                <a:solidFill>
                  <a:schemeClr val="tx1"/>
                </a:solidFill>
                <a:latin typeface="Calibri" pitchFamily="34" charset="0"/>
              </a:rPr>
              <a:t>Tembayatan</a:t>
            </a:r>
            <a:r>
              <a:rPr lang="en-US" sz="2200" dirty="0" smtClean="0">
                <a:solidFill>
                  <a:schemeClr val="tx1"/>
                </a:solidFill>
                <a:latin typeface="Calibri" pitchFamily="34" charset="0"/>
              </a:rPr>
              <a:t> ini terdapat pada semua upacara tradisi di Kabupaten Sleman. </a:t>
            </a:r>
          </a:p>
        </p:txBody>
      </p:sp>
    </p:spTree>
  </p:cSld>
  <p:clrMapOvr>
    <a:masterClrMapping/>
  </p:clrMapOvr>
  <p:transition spd="slow" advClick="0">
    <p:wheel spokes="8"/>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showMasterPhAnim="0">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10" name="AutoShape 2"/>
          <p:cNvSpPr>
            <a:spLocks noChangeArrowheads="1"/>
          </p:cNvSpPr>
          <p:nvPr/>
        </p:nvSpPr>
        <p:spPr bwMode="auto">
          <a:xfrm>
            <a:off x="738158" y="285728"/>
            <a:ext cx="8286808" cy="857256"/>
          </a:xfrm>
          <a:prstGeom prst="downArrowCallout">
            <a:avLst>
              <a:gd name="adj1" fmla="val 52321"/>
              <a:gd name="adj2" fmla="val 48148"/>
              <a:gd name="adj3" fmla="val 35032"/>
              <a:gd name="adj4" fmla="val 51852"/>
            </a:avLst>
          </a:prstGeom>
          <a:solidFill>
            <a:srgbClr val="00B0F0"/>
          </a:solidFill>
          <a:ln w="9525">
            <a:miter lim="800000"/>
            <a:headEnd/>
            <a:tailEnd/>
          </a:ln>
          <a:effectLst/>
          <a:scene3d>
            <a:camera prst="legacyObliqueTopRight"/>
            <a:lightRig rig="legacyFlat3" dir="b"/>
          </a:scene3d>
          <a:sp3d extrusionH="430200" prstMaterial="legacyMatte">
            <a:bevelT w="13500" h="13500" prst="angle"/>
            <a:bevelB w="13500" h="13500" prst="angle"/>
            <a:extrusionClr>
              <a:srgbClr val="00C2F0"/>
            </a:extrusionClr>
          </a:sp3d>
        </p:spPr>
        <p:txBody>
          <a:bodyPr wrap="none" anchor="ctr">
            <a:flatTx/>
          </a:bodyPr>
          <a:lstStyle/>
          <a:p>
            <a:pPr>
              <a:defRPr/>
            </a:pPr>
            <a:endParaRPr lang="en-US" dirty="0"/>
          </a:p>
        </p:txBody>
      </p:sp>
      <p:sp>
        <p:nvSpPr>
          <p:cNvPr id="9" name="Rectangle 8"/>
          <p:cNvSpPr/>
          <p:nvPr/>
        </p:nvSpPr>
        <p:spPr>
          <a:xfrm>
            <a:off x="2809860" y="214291"/>
            <a:ext cx="3786214" cy="584775"/>
          </a:xfrm>
          <a:prstGeom prst="rect">
            <a:avLst/>
          </a:prstGeom>
          <a:solidFill>
            <a:srgbClr val="00B050"/>
          </a:solidFill>
        </p:spPr>
        <p:txBody>
          <a:bodyPr wrap="square">
            <a:spAutoFit/>
          </a:bodyPr>
          <a:lstStyle/>
          <a:p>
            <a:pPr algn="ctr">
              <a:spcBef>
                <a:spcPts val="0"/>
              </a:spcBef>
              <a:spcAft>
                <a:spcPts val="0"/>
              </a:spcAft>
            </a:pPr>
            <a:r>
              <a:rPr lang="en-US" sz="3200" b="1" dirty="0" smtClean="0">
                <a:solidFill>
                  <a:schemeClr val="bg1"/>
                </a:solidFill>
                <a:latin typeface="Calibri"/>
                <a:ea typeface="Calibri"/>
                <a:cs typeface="Times New Roman"/>
              </a:rPr>
              <a:t> Tepa Selira</a:t>
            </a:r>
            <a:endParaRPr lang="en-US" sz="3200" b="1" dirty="0">
              <a:solidFill>
                <a:schemeClr val="bg1"/>
              </a:solidFill>
              <a:latin typeface="Calibri"/>
              <a:ea typeface="Calibri"/>
              <a:cs typeface="Times New Roman"/>
            </a:endParaRPr>
          </a:p>
        </p:txBody>
      </p:sp>
      <p:sp>
        <p:nvSpPr>
          <p:cNvPr id="12" name="Rounded Rectangle 11"/>
          <p:cNvSpPr/>
          <p:nvPr/>
        </p:nvSpPr>
        <p:spPr>
          <a:xfrm>
            <a:off x="809596" y="1142984"/>
            <a:ext cx="8215370" cy="2786082"/>
          </a:xfrm>
          <a:prstGeom prst="roundRect">
            <a:avLst/>
          </a:prstGeom>
          <a:blipFill>
            <a:blip r:embed="rId3"/>
            <a:tile tx="0" ty="0" sx="100000" sy="100000" flip="none" algn="tl"/>
          </a:bli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spcBef>
                <a:spcPts val="0"/>
              </a:spcBef>
              <a:spcAft>
                <a:spcPts val="0"/>
              </a:spcAft>
            </a:pPr>
            <a:r>
              <a:rPr lang="en-US" sz="2400" b="1" dirty="0" smtClean="0">
                <a:solidFill>
                  <a:srgbClr val="0033CC"/>
                </a:solidFill>
                <a:latin typeface="Calibri" pitchFamily="34" charset="0"/>
                <a:ea typeface="Calibri"/>
                <a:cs typeface="Times New Roman"/>
              </a:rPr>
              <a:t> </a:t>
            </a:r>
            <a:r>
              <a:rPr lang="en-US" sz="2800" b="1" dirty="0" smtClean="0">
                <a:solidFill>
                  <a:srgbClr val="0033CC"/>
                </a:solidFill>
                <a:latin typeface="Calibri" pitchFamily="34" charset="0"/>
                <a:ea typeface="Calibri"/>
                <a:cs typeface="Times New Roman"/>
              </a:rPr>
              <a:t> </a:t>
            </a:r>
            <a:r>
              <a:rPr lang="en-US" sz="2800" b="1" i="1" dirty="0" smtClean="0">
                <a:solidFill>
                  <a:srgbClr val="0033CC"/>
                </a:solidFill>
                <a:latin typeface="Calibri" pitchFamily="34" charset="0"/>
                <a:ea typeface="Calibri"/>
                <a:cs typeface="Times New Roman"/>
              </a:rPr>
              <a:t>Tepa salira </a:t>
            </a:r>
            <a:r>
              <a:rPr lang="en-US" sz="2800" dirty="0" smtClean="0">
                <a:solidFill>
                  <a:srgbClr val="0033CC"/>
                </a:solidFill>
                <a:latin typeface="Calibri" pitchFamily="34" charset="0"/>
                <a:ea typeface="Calibri"/>
                <a:cs typeface="Times New Roman"/>
              </a:rPr>
              <a:t>identik dengan rasa empati dan toleransi. </a:t>
            </a:r>
          </a:p>
          <a:p>
            <a:pPr algn="ctr">
              <a:spcBef>
                <a:spcPts val="0"/>
              </a:spcBef>
              <a:spcAft>
                <a:spcPts val="0"/>
              </a:spcAft>
            </a:pPr>
            <a:r>
              <a:rPr lang="en-US" sz="2800" dirty="0" smtClean="0">
                <a:solidFill>
                  <a:srgbClr val="0033CC"/>
                </a:solidFill>
                <a:latin typeface="Calibri" pitchFamily="34" charset="0"/>
                <a:ea typeface="Calibri"/>
                <a:cs typeface="Times New Roman"/>
              </a:rPr>
              <a:t>Hidup harmonis saling menghormati dan menghargai.</a:t>
            </a:r>
          </a:p>
          <a:p>
            <a:pPr algn="ctr">
              <a:spcBef>
                <a:spcPts val="0"/>
              </a:spcBef>
              <a:spcAft>
                <a:spcPts val="0"/>
              </a:spcAft>
            </a:pPr>
            <a:r>
              <a:rPr lang="en-US" sz="2800" dirty="0" smtClean="0">
                <a:solidFill>
                  <a:srgbClr val="0033CC"/>
                </a:solidFill>
                <a:latin typeface="Calibri" pitchFamily="34" charset="0"/>
              </a:rPr>
              <a:t>Ini merupakan budaya tindak realisasi dari budaya  pikir  </a:t>
            </a:r>
            <a:r>
              <a:rPr lang="en-US" sz="2800" b="1" i="1" dirty="0" smtClean="0">
                <a:solidFill>
                  <a:srgbClr val="0033CC"/>
                </a:solidFill>
                <a:latin typeface="Calibri" pitchFamily="34" charset="0"/>
              </a:rPr>
              <a:t>guyub rukun.</a:t>
            </a:r>
            <a:endParaRPr lang="en-US" sz="2800" b="1" dirty="0" smtClean="0">
              <a:solidFill>
                <a:srgbClr val="0033CC"/>
              </a:solidFill>
              <a:latin typeface="Calibri" pitchFamily="34" charset="0"/>
              <a:ea typeface="Calibri"/>
              <a:cs typeface="Times New Roman"/>
            </a:endParaRPr>
          </a:p>
        </p:txBody>
      </p:sp>
      <p:sp>
        <p:nvSpPr>
          <p:cNvPr id="13" name="Rounded Rectangle 12"/>
          <p:cNvSpPr/>
          <p:nvPr/>
        </p:nvSpPr>
        <p:spPr>
          <a:xfrm>
            <a:off x="809596" y="4071942"/>
            <a:ext cx="8358246" cy="1928826"/>
          </a:xfrm>
          <a:prstGeom prst="roundRect">
            <a:avLst/>
          </a:prstGeom>
          <a:blipFill>
            <a:blip r:embed="rId4"/>
            <a:tile tx="0" ty="0" sx="100000" sy="100000" flip="none" algn="tl"/>
          </a:bli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b="1" dirty="0" smtClean="0">
                <a:solidFill>
                  <a:srgbClr val="0033CC"/>
                </a:solidFill>
                <a:latin typeface="Calibri" pitchFamily="34" charset="0"/>
              </a:rPr>
              <a:t>Nilai nilai ajaran Ki Ageng Wonolelo (Ernawati, 2015). </a:t>
            </a:r>
          </a:p>
          <a:p>
            <a:r>
              <a:rPr lang="en-US" sz="2800" b="1" dirty="0" smtClean="0">
                <a:solidFill>
                  <a:srgbClr val="0033CC"/>
                </a:solidFill>
                <a:latin typeface="Calibri" pitchFamily="34" charset="0"/>
              </a:rPr>
              <a:t>Ketika berebut apem, saling menghormati, menghargai, dan toleransi tidak membedakan. Semua hamba Tuhan yang hidup berdampingan.</a:t>
            </a:r>
          </a:p>
        </p:txBody>
      </p:sp>
      <p:sp>
        <p:nvSpPr>
          <p:cNvPr id="4097" name="Rectangle 1"/>
          <p:cNvSpPr>
            <a:spLocks noChangeArrowheads="1"/>
          </p:cNvSpPr>
          <p:nvPr/>
        </p:nvSpPr>
        <p:spPr bwMode="auto">
          <a:xfrm>
            <a:off x="0" y="0"/>
            <a:ext cx="4886274" cy="276999"/>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rPr>
              <a:t>Ini merupakan budaya tindak realisasi dari budaya  pikir</a:t>
            </a:r>
            <a:r>
              <a:rPr kumimoji="0" lang="en-US" sz="1200" b="0" i="1" u="none" strike="noStrike" cap="none" normalizeH="0" baseline="0" dirty="0" smtClean="0">
                <a:ln>
                  <a:noFill/>
                </a:ln>
                <a:solidFill>
                  <a:schemeClr val="tx1"/>
                </a:solidFill>
                <a:effectLst/>
                <a:latin typeface="Arial" pitchFamily="34" charset="0"/>
                <a:ea typeface="Calibri" pitchFamily="34" charset="0"/>
                <a:cs typeface="Times New Roman" pitchFamily="18" charset="0"/>
              </a:rPr>
              <a:t>guyub rukun.</a:t>
            </a:r>
            <a:r>
              <a:rPr kumimoji="0" lang="en-US" sz="900" b="0" i="0" u="none" strike="noStrike" cap="none" normalizeH="0" baseline="0" dirty="0" smtClean="0">
                <a:ln>
                  <a:noFill/>
                </a:ln>
                <a:solidFill>
                  <a:schemeClr val="tx1"/>
                </a:solidFill>
                <a:effectLst/>
                <a:latin typeface="Arial" pitchFamily="34" charset="0"/>
                <a:cs typeface="Arial" pitchFamily="34" charset="0"/>
              </a:rPr>
              <a:t> </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4098" name="Rectangle 2"/>
          <p:cNvSpPr>
            <a:spLocks noChangeArrowheads="1"/>
          </p:cNvSpPr>
          <p:nvPr/>
        </p:nvSpPr>
        <p:spPr bwMode="auto">
          <a:xfrm>
            <a:off x="0" y="0"/>
            <a:ext cx="9661171" cy="276999"/>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rPr>
              <a:t>Ketika berebut apem, saling menghormati, menghargai, dan toleransi tidak membedakan. Semua hamba Tuhan yang hidup berdampingan.</a:t>
            </a:r>
            <a:r>
              <a:rPr kumimoji="0" lang="en-US" sz="900" b="0" i="0" u="none" strike="noStrike" cap="none" normalizeH="0" baseline="0" dirty="0" smtClean="0">
                <a:ln>
                  <a:noFill/>
                </a:ln>
                <a:solidFill>
                  <a:schemeClr val="tx1"/>
                </a:solidFill>
                <a:effectLst/>
                <a:latin typeface="Arial" pitchFamily="34" charset="0"/>
                <a:cs typeface="Arial" pitchFamily="34" charset="0"/>
              </a:rPr>
              <a:t> </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ransition spd="slow" advClick="0">
    <p:wheel spokes="8"/>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7" name="AutoShape 2"/>
          <p:cNvSpPr>
            <a:spLocks noChangeArrowheads="1"/>
          </p:cNvSpPr>
          <p:nvPr/>
        </p:nvSpPr>
        <p:spPr bwMode="auto">
          <a:xfrm>
            <a:off x="738158" y="285728"/>
            <a:ext cx="8286808" cy="785818"/>
          </a:xfrm>
          <a:prstGeom prst="downArrowCallout">
            <a:avLst>
              <a:gd name="adj1" fmla="val 52321"/>
              <a:gd name="adj2" fmla="val 48148"/>
              <a:gd name="adj3" fmla="val 35032"/>
              <a:gd name="adj4" fmla="val 51852"/>
            </a:avLst>
          </a:prstGeom>
          <a:solidFill>
            <a:srgbClr val="0070C0"/>
          </a:solidFill>
          <a:ln w="9525">
            <a:miter lim="800000"/>
            <a:headEnd/>
            <a:tailEnd/>
          </a:ln>
          <a:effectLst/>
          <a:scene3d>
            <a:camera prst="legacyObliqueTopRight"/>
            <a:lightRig rig="legacyFlat3" dir="b"/>
          </a:scene3d>
          <a:sp3d extrusionH="430200" prstMaterial="legacyMatte">
            <a:bevelT w="13500" h="13500" prst="angle"/>
            <a:bevelB w="13500" h="13500" prst="angle"/>
            <a:extrusionClr>
              <a:srgbClr val="00C2F0"/>
            </a:extrusionClr>
          </a:sp3d>
        </p:spPr>
        <p:txBody>
          <a:bodyPr wrap="none" anchor="ctr">
            <a:flatTx/>
          </a:bodyPr>
          <a:lstStyle/>
          <a:p>
            <a:pPr>
              <a:defRPr/>
            </a:pPr>
            <a:endParaRPr lang="en-US" dirty="0"/>
          </a:p>
        </p:txBody>
      </p:sp>
      <p:sp>
        <p:nvSpPr>
          <p:cNvPr id="8" name="Rectangle 7"/>
          <p:cNvSpPr/>
          <p:nvPr/>
        </p:nvSpPr>
        <p:spPr>
          <a:xfrm>
            <a:off x="2809860" y="214291"/>
            <a:ext cx="3786214" cy="461665"/>
          </a:xfrm>
          <a:prstGeom prst="rect">
            <a:avLst/>
          </a:prstGeom>
          <a:solidFill>
            <a:srgbClr val="FFC000"/>
          </a:solidFill>
        </p:spPr>
        <p:txBody>
          <a:bodyPr wrap="square">
            <a:spAutoFit/>
          </a:bodyPr>
          <a:lstStyle/>
          <a:p>
            <a:pPr algn="ctr">
              <a:spcBef>
                <a:spcPts val="0"/>
              </a:spcBef>
              <a:spcAft>
                <a:spcPts val="0"/>
              </a:spcAft>
            </a:pPr>
            <a:r>
              <a:rPr lang="en-US" sz="2400" b="1" dirty="0" smtClean="0">
                <a:latin typeface="Calibri"/>
                <a:ea typeface="Calibri"/>
                <a:cs typeface="Times New Roman"/>
              </a:rPr>
              <a:t>     </a:t>
            </a:r>
            <a:endParaRPr lang="en-US" sz="2400" b="1" dirty="0">
              <a:latin typeface="Calibri"/>
              <a:ea typeface="Calibri"/>
              <a:cs typeface="Times New Roman"/>
            </a:endParaRPr>
          </a:p>
        </p:txBody>
      </p:sp>
      <p:sp>
        <p:nvSpPr>
          <p:cNvPr id="9" name="Text Box 7"/>
          <p:cNvSpPr txBox="1">
            <a:spLocks noChangeArrowheads="1"/>
          </p:cNvSpPr>
          <p:nvPr/>
        </p:nvSpPr>
        <p:spPr bwMode="auto">
          <a:xfrm>
            <a:off x="1809728" y="214290"/>
            <a:ext cx="6357982" cy="461665"/>
          </a:xfrm>
          <a:prstGeom prst="rect">
            <a:avLst/>
          </a:prstGeom>
          <a:solidFill>
            <a:srgbClr val="00B0F0"/>
          </a:solidFill>
          <a:ln w="9525">
            <a:noFill/>
            <a:miter lim="800000"/>
            <a:headEnd/>
            <a:tailEnd/>
          </a:ln>
        </p:spPr>
        <p:txBody>
          <a:bodyPr wrap="square">
            <a:spAutoFit/>
          </a:bodyPr>
          <a:lstStyle/>
          <a:p>
            <a:pPr algn="ctr">
              <a:spcBef>
                <a:spcPct val="50000"/>
              </a:spcBef>
            </a:pPr>
            <a:r>
              <a:rPr lang="en-US" sz="2400" b="1" dirty="0" smtClean="0">
                <a:solidFill>
                  <a:schemeClr val="bg1"/>
                </a:solidFill>
                <a:latin typeface="Arial Black" pitchFamily="34" charset="0"/>
              </a:rPr>
              <a:t>D.  Kealaman</a:t>
            </a:r>
            <a:endParaRPr lang="en-US" sz="2000" b="1" dirty="0">
              <a:solidFill>
                <a:schemeClr val="bg1"/>
              </a:solidFill>
              <a:latin typeface="Arial Black" pitchFamily="34" charset="0"/>
            </a:endParaRPr>
          </a:p>
        </p:txBody>
      </p:sp>
      <p:sp>
        <p:nvSpPr>
          <p:cNvPr id="10" name="AutoShape 2"/>
          <p:cNvSpPr>
            <a:spLocks noChangeArrowheads="1"/>
          </p:cNvSpPr>
          <p:nvPr/>
        </p:nvSpPr>
        <p:spPr bwMode="auto">
          <a:xfrm>
            <a:off x="2381232" y="1142984"/>
            <a:ext cx="4857784" cy="785818"/>
          </a:xfrm>
          <a:prstGeom prst="downArrowCallout">
            <a:avLst>
              <a:gd name="adj1" fmla="val 52321"/>
              <a:gd name="adj2" fmla="val 48148"/>
              <a:gd name="adj3" fmla="val 35032"/>
              <a:gd name="adj4" fmla="val 51852"/>
            </a:avLst>
          </a:prstGeom>
          <a:gradFill rotWithShape="1">
            <a:gsLst>
              <a:gs pos="0">
                <a:srgbClr val="00C2F0"/>
              </a:gs>
              <a:gs pos="50000">
                <a:schemeClr val="bg1"/>
              </a:gs>
              <a:gs pos="100000">
                <a:srgbClr val="00C2F0"/>
              </a:gs>
            </a:gsLst>
            <a:lin ang="5400000" scaled="1"/>
          </a:gradFill>
          <a:ln w="9525">
            <a:miter lim="800000"/>
            <a:headEnd/>
            <a:tailEnd/>
          </a:ln>
          <a:effectLst/>
          <a:scene3d>
            <a:camera prst="legacyObliqueTopRight"/>
            <a:lightRig rig="legacyFlat3" dir="b"/>
          </a:scene3d>
          <a:sp3d extrusionH="430200" prstMaterial="legacyMatte">
            <a:bevelT w="13500" h="13500" prst="angle"/>
            <a:bevelB w="13500" h="13500" prst="angle"/>
            <a:extrusionClr>
              <a:srgbClr val="00C2F0"/>
            </a:extrusionClr>
          </a:sp3d>
        </p:spPr>
        <p:txBody>
          <a:bodyPr wrap="none" anchor="ctr">
            <a:flatTx/>
          </a:bodyPr>
          <a:lstStyle/>
          <a:p>
            <a:pPr algn="ctr">
              <a:defRPr/>
            </a:pPr>
            <a:r>
              <a:rPr lang="en-US" sz="3200" b="1" dirty="0" smtClean="0"/>
              <a:t>  Merti</a:t>
            </a:r>
            <a:endParaRPr lang="en-US" sz="3200" b="1" dirty="0"/>
          </a:p>
        </p:txBody>
      </p:sp>
      <p:sp>
        <p:nvSpPr>
          <p:cNvPr id="11" name="Rounded Rectangle 10"/>
          <p:cNvSpPr/>
          <p:nvPr/>
        </p:nvSpPr>
        <p:spPr>
          <a:xfrm>
            <a:off x="1452538" y="2000240"/>
            <a:ext cx="7215238" cy="2643206"/>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spcBef>
                <a:spcPts val="0"/>
              </a:spcBef>
              <a:spcAft>
                <a:spcPts val="0"/>
              </a:spcAft>
            </a:pPr>
            <a:r>
              <a:rPr lang="en-US" sz="2200" b="1" i="1" dirty="0" smtClean="0">
                <a:solidFill>
                  <a:schemeClr val="tx1"/>
                </a:solidFill>
                <a:latin typeface="Calibri" pitchFamily="34" charset="0"/>
              </a:rPr>
              <a:t>Merti </a:t>
            </a:r>
            <a:r>
              <a:rPr lang="en-US" sz="2200" dirty="0" smtClean="0">
                <a:solidFill>
                  <a:schemeClr val="tx1"/>
                </a:solidFill>
                <a:latin typeface="Calibri" pitchFamily="34" charset="0"/>
              </a:rPr>
              <a:t> berarti menjaga. Kata </a:t>
            </a:r>
            <a:r>
              <a:rPr lang="en-US" sz="2200" i="1" dirty="0" smtClean="0">
                <a:solidFill>
                  <a:schemeClr val="tx1"/>
                </a:solidFill>
                <a:latin typeface="Calibri" pitchFamily="34" charset="0"/>
              </a:rPr>
              <a:t>merti</a:t>
            </a:r>
            <a:r>
              <a:rPr lang="en-US" sz="2200" dirty="0" smtClean="0">
                <a:solidFill>
                  <a:schemeClr val="tx1"/>
                </a:solidFill>
                <a:latin typeface="Calibri" pitchFamily="34" charset="0"/>
              </a:rPr>
              <a:t> merupakan register. Artinya kata </a:t>
            </a:r>
            <a:r>
              <a:rPr lang="en-US" sz="2200" b="1" i="1" dirty="0" smtClean="0">
                <a:solidFill>
                  <a:schemeClr val="tx1"/>
                </a:solidFill>
                <a:latin typeface="Calibri" pitchFamily="34" charset="0"/>
              </a:rPr>
              <a:t>merti</a:t>
            </a:r>
            <a:r>
              <a:rPr lang="en-US" sz="2200" dirty="0" smtClean="0">
                <a:solidFill>
                  <a:schemeClr val="tx1"/>
                </a:solidFill>
                <a:latin typeface="Calibri" pitchFamily="34" charset="0"/>
              </a:rPr>
              <a:t> hanya digunakan dan dihubungkan dalam tradisi tertentu seperti </a:t>
            </a:r>
            <a:r>
              <a:rPr lang="en-US" sz="2200" b="1" i="1" dirty="0" smtClean="0">
                <a:solidFill>
                  <a:schemeClr val="tx1"/>
                </a:solidFill>
                <a:latin typeface="Calibri" pitchFamily="34" charset="0"/>
              </a:rPr>
              <a:t>merti dhusun, merti desa, </a:t>
            </a:r>
            <a:r>
              <a:rPr lang="en-US" sz="2200" i="1" dirty="0" smtClean="0">
                <a:solidFill>
                  <a:schemeClr val="tx1"/>
                </a:solidFill>
                <a:latin typeface="Calibri" pitchFamily="34" charset="0"/>
              </a:rPr>
              <a:t>merti sendang </a:t>
            </a:r>
            <a:r>
              <a:rPr lang="en-US" sz="2200" dirty="0" smtClean="0">
                <a:solidFill>
                  <a:schemeClr val="tx1"/>
                </a:solidFill>
                <a:latin typeface="Calibri" pitchFamily="34" charset="0"/>
              </a:rPr>
              <a:t>(memelihara mata air agar lestari) Dalam hal ini secara kultural merti bermakna menjaga hubungan keseimbangan antara manusia dengan alam yang telah memberi kemanfaatan dalam kehidupan manusia.</a:t>
            </a:r>
            <a:endParaRPr lang="en-US" sz="2200" dirty="0" smtClean="0">
              <a:solidFill>
                <a:schemeClr val="tx1"/>
              </a:solidFill>
              <a:latin typeface="Calibri" pitchFamily="34" charset="0"/>
              <a:ea typeface="Calibri"/>
              <a:cs typeface="Times New Roman"/>
            </a:endParaRPr>
          </a:p>
        </p:txBody>
      </p:sp>
      <p:sp>
        <p:nvSpPr>
          <p:cNvPr id="12" name="Rounded Rectangle 11"/>
          <p:cNvSpPr/>
          <p:nvPr/>
        </p:nvSpPr>
        <p:spPr>
          <a:xfrm>
            <a:off x="1381100" y="4786322"/>
            <a:ext cx="7286676" cy="1357322"/>
          </a:xfrm>
          <a:prstGeom prst="round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b="1" dirty="0" smtClean="0">
                <a:solidFill>
                  <a:schemeClr val="tx1"/>
                </a:solidFill>
                <a:latin typeface="Calibri" pitchFamily="34" charset="0"/>
              </a:rPr>
              <a:t>Inti dari upacara merti/bersih dusun adalah: </a:t>
            </a:r>
          </a:p>
          <a:p>
            <a:pPr marL="457200" indent="-457200">
              <a:buAutoNum type="arabicParenBoth"/>
            </a:pPr>
            <a:r>
              <a:rPr lang="en-US" sz="2400" b="1" dirty="0" smtClean="0">
                <a:solidFill>
                  <a:schemeClr val="tx1"/>
                </a:solidFill>
                <a:latin typeface="Calibri" pitchFamily="34" charset="0"/>
              </a:rPr>
              <a:t>bersyukur kepada Tuhan atas anugrah-Nya dan </a:t>
            </a:r>
          </a:p>
          <a:p>
            <a:pPr marL="457200" indent="-457200"/>
            <a:r>
              <a:rPr lang="en-US" sz="2400" b="1" dirty="0" smtClean="0">
                <a:solidFill>
                  <a:schemeClr val="tx1"/>
                </a:solidFill>
                <a:latin typeface="Calibri" pitchFamily="34" charset="0"/>
              </a:rPr>
              <a:t>(2) menjaga hubungan manusia dengan alam.</a:t>
            </a:r>
          </a:p>
        </p:txBody>
      </p:sp>
    </p:spTree>
  </p:cSld>
  <p:clrMapOvr>
    <a:masterClrMapping/>
  </p:clrMapOvr>
  <p:transition>
    <p:randomBar/>
  </p:transition>
</p:sld>
</file>

<file path=ppt/slides/slide34.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pic>
        <p:nvPicPr>
          <p:cNvPr id="5" name="Picture 7"/>
          <p:cNvPicPr>
            <a:picLocks noChangeAspect="1" noChangeArrowheads="1"/>
          </p:cNvPicPr>
          <p:nvPr/>
        </p:nvPicPr>
        <p:blipFill>
          <a:blip r:embed="rId2"/>
          <a:srcRect/>
          <a:stretch>
            <a:fillRect/>
          </a:stretch>
        </p:blipFill>
        <p:spPr bwMode="auto">
          <a:xfrm>
            <a:off x="3269788" y="1549528"/>
            <a:ext cx="3987468" cy="3391639"/>
          </a:xfrm>
          <a:prstGeom prst="rect">
            <a:avLst/>
          </a:prstGeom>
          <a:noFill/>
          <a:ln w="9525">
            <a:noFill/>
            <a:miter lim="800000"/>
            <a:headEnd/>
            <a:tailEnd/>
          </a:ln>
          <a:effectLst/>
        </p:spPr>
      </p:pic>
    </p:spTree>
  </p:cSld>
  <p:clrMapOvr>
    <a:masterClrMapping/>
  </p:clrMapOvr>
  <p:transition>
    <p:zoom/>
  </p:transition>
</p:sld>
</file>

<file path=ppt/slides/slide4.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18" name="Rounded Rectangle 17"/>
          <p:cNvSpPr/>
          <p:nvPr/>
        </p:nvSpPr>
        <p:spPr>
          <a:xfrm>
            <a:off x="3952868" y="3714752"/>
            <a:ext cx="5143536" cy="2286016"/>
          </a:xfrm>
          <a:prstGeom prst="roundRect">
            <a:avLst/>
          </a:prstGeom>
          <a:solidFill>
            <a:schemeClr val="accent1">
              <a:lumMod val="20000"/>
              <a:lumOff val="80000"/>
            </a:schemeClr>
          </a:solidFill>
          <a:effectLst>
            <a:glow rad="101600">
              <a:schemeClr val="accent1">
                <a:satMod val="175000"/>
                <a:alpha val="40000"/>
              </a:schemeClr>
            </a:glow>
          </a:effectLst>
          <a:scene3d>
            <a:camera prst="perspectiveLeft"/>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Rounded Rectangle 16"/>
          <p:cNvSpPr/>
          <p:nvPr/>
        </p:nvSpPr>
        <p:spPr>
          <a:xfrm>
            <a:off x="3881430" y="1142984"/>
            <a:ext cx="5214974" cy="2214578"/>
          </a:xfrm>
          <a:prstGeom prst="roundRect">
            <a:avLst/>
          </a:prstGeom>
          <a:solidFill>
            <a:schemeClr val="accent1">
              <a:lumMod val="20000"/>
              <a:lumOff val="80000"/>
            </a:schemeClr>
          </a:solidFill>
          <a:effectLst>
            <a:glow rad="101600">
              <a:schemeClr val="accent1">
                <a:satMod val="175000"/>
                <a:alpha val="40000"/>
              </a:schemeClr>
            </a:glow>
            <a:innerShdw blurRad="114300">
              <a:prstClr val="black"/>
            </a:innerShdw>
          </a:effectLst>
          <a:scene3d>
            <a:camera prst="perspectiveLeft"/>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ounded Rectangle 15"/>
          <p:cNvSpPr/>
          <p:nvPr/>
        </p:nvSpPr>
        <p:spPr>
          <a:xfrm>
            <a:off x="738158" y="3643314"/>
            <a:ext cx="2000265" cy="2286016"/>
          </a:xfrm>
          <a:prstGeom prst="roundRect">
            <a:avLst/>
          </a:prstGeom>
          <a:solidFill>
            <a:schemeClr val="accent1">
              <a:lumMod val="20000"/>
              <a:lumOff val="80000"/>
            </a:schemeClr>
          </a:solidFill>
          <a:effectLst>
            <a:glow rad="101600">
              <a:schemeClr val="accent1">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Rounded Rectangle 14"/>
          <p:cNvSpPr/>
          <p:nvPr/>
        </p:nvSpPr>
        <p:spPr>
          <a:xfrm>
            <a:off x="666720" y="1214422"/>
            <a:ext cx="2071702" cy="1857388"/>
          </a:xfrm>
          <a:prstGeom prst="roundRect">
            <a:avLst/>
          </a:prstGeom>
          <a:solidFill>
            <a:schemeClr val="accent1">
              <a:lumMod val="20000"/>
              <a:lumOff val="80000"/>
            </a:schemeClr>
          </a:solidFill>
          <a:effectLst>
            <a:glow rad="139700">
              <a:schemeClr val="accent1">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6" name="Shape 146"/>
          <p:cNvSpPr/>
          <p:nvPr/>
        </p:nvSpPr>
        <p:spPr bwMode="auto">
          <a:xfrm>
            <a:off x="560390" y="228600"/>
            <a:ext cx="8701087" cy="523218"/>
          </a:xfrm>
          <a:prstGeom prst="rect">
            <a:avLst/>
          </a:prstGeom>
          <a:noFill/>
          <a:ln w="12700" cap="flat">
            <a:noFill/>
            <a:miter lim="400000"/>
          </a:ln>
          <a:effectLst/>
          <a:extLst>
            <a:ext uri="{C572A759-6A51-4108-AA02-DFA0A04FC94B}"/>
          </a:extLst>
        </p:spPr>
        <p:txBody>
          <a:bodyPr lIns="45719" tIns="45719" rIns="45719" bIns="45719">
            <a:spAutoFit/>
          </a:bodyPr>
          <a:lstStyle>
            <a:lvl1pPr algn="ctr">
              <a:defRPr sz="2800" b="1">
                <a:solidFill>
                  <a:srgbClr val="DCE6F2"/>
                </a:solidFill>
                <a:effectLst>
                  <a:outerShdw blurRad="38100" dist="38100" dir="2700000" rotWithShape="0">
                    <a:srgbClr val="000000">
                      <a:alpha val="43137"/>
                    </a:srgbClr>
                  </a:outerShdw>
                </a:effectLst>
              </a:defRPr>
            </a:lvl1pPr>
          </a:lstStyle>
          <a:p>
            <a:pPr>
              <a:defRPr/>
            </a:pPr>
            <a:r>
              <a:rPr lang="en-US" dirty="0" smtClean="0">
                <a:ln w="18000">
                  <a:solidFill>
                    <a:schemeClr val="accent2">
                      <a:satMod val="140000"/>
                    </a:schemeClr>
                  </a:solidFill>
                  <a:prstDash val="solid"/>
                  <a:miter lim="800000"/>
                </a:ln>
                <a:noFill/>
                <a:effectLst>
                  <a:glow rad="63500">
                    <a:schemeClr val="accent1">
                      <a:satMod val="175000"/>
                      <a:alpha val="40000"/>
                    </a:schemeClr>
                  </a:glow>
                  <a:outerShdw blurRad="25500" dist="23000" dir="7020000" algn="tl">
                    <a:srgbClr val="000000">
                      <a:alpha val="50000"/>
                    </a:srgbClr>
                  </a:outerShdw>
                </a:effectLst>
              </a:rPr>
              <a:t>TATA NILAI BUDAYA  SLEMAN</a:t>
            </a:r>
            <a:endParaRPr dirty="0">
              <a:ln w="18000">
                <a:solidFill>
                  <a:schemeClr val="accent2">
                    <a:satMod val="140000"/>
                  </a:schemeClr>
                </a:solidFill>
                <a:prstDash val="solid"/>
                <a:miter lim="800000"/>
              </a:ln>
              <a:noFill/>
              <a:effectLst>
                <a:glow rad="63500">
                  <a:schemeClr val="accent1">
                    <a:satMod val="175000"/>
                    <a:alpha val="40000"/>
                  </a:schemeClr>
                </a:glow>
                <a:outerShdw blurRad="25500" dist="23000" dir="7020000" algn="tl">
                  <a:srgbClr val="000000">
                    <a:alpha val="50000"/>
                  </a:srgbClr>
                </a:outerShdw>
              </a:effectLst>
            </a:endParaRPr>
          </a:p>
        </p:txBody>
      </p:sp>
      <p:sp>
        <p:nvSpPr>
          <p:cNvPr id="11" name="Rectangle 10"/>
          <p:cNvSpPr/>
          <p:nvPr/>
        </p:nvSpPr>
        <p:spPr>
          <a:xfrm>
            <a:off x="4238620" y="1357298"/>
            <a:ext cx="4786346" cy="1754326"/>
          </a:xfrm>
          <a:prstGeom prst="rect">
            <a:avLst/>
          </a:prstGeom>
        </p:spPr>
        <p:txBody>
          <a:bodyPr wrap="square">
            <a:spAutoFit/>
          </a:bodyPr>
          <a:lstStyle/>
          <a:p>
            <a:r>
              <a:rPr lang="en-US" b="1" dirty="0" smtClean="0"/>
              <a:t>•  Kualitas yg terdapat pada suatu benda</a:t>
            </a:r>
          </a:p>
          <a:p>
            <a:pPr marL="173038" indent="-173038"/>
            <a:r>
              <a:rPr lang="en-US" b="1" dirty="0" smtClean="0"/>
              <a:t>•  Merangsang manusia untuk berupaya menggapainya</a:t>
            </a:r>
          </a:p>
          <a:p>
            <a:pPr marL="173038" indent="-173038"/>
            <a:r>
              <a:rPr lang="en-US" b="1" dirty="0" smtClean="0"/>
              <a:t>•  Dianggap / dipersepsikan sbg sumber atas  hal-hal yg dianggap suci, agung, mulia, benar, baik, patut, indah, dst.</a:t>
            </a:r>
            <a:endParaRPr lang="en-US" b="1" dirty="0"/>
          </a:p>
        </p:txBody>
      </p:sp>
      <p:sp>
        <p:nvSpPr>
          <p:cNvPr id="12" name="Rectangle 11"/>
          <p:cNvSpPr/>
          <p:nvPr/>
        </p:nvSpPr>
        <p:spPr>
          <a:xfrm>
            <a:off x="4238620" y="4143380"/>
            <a:ext cx="4714909" cy="1477328"/>
          </a:xfrm>
          <a:prstGeom prst="rect">
            <a:avLst/>
          </a:prstGeom>
        </p:spPr>
        <p:txBody>
          <a:bodyPr wrap="square">
            <a:spAutoFit/>
          </a:bodyPr>
          <a:lstStyle/>
          <a:p>
            <a:pPr marL="173038" indent="-173038"/>
            <a:r>
              <a:rPr lang="en-US" b="1" dirty="0" smtClean="0"/>
              <a:t>•  Rangkaian kualitas keluhuran, kesucian, kebenaran, keindahan, kelayakan, kenyamanan, dst;</a:t>
            </a:r>
          </a:p>
          <a:p>
            <a:pPr marL="173038" indent="-173038"/>
            <a:r>
              <a:rPr lang="en-US" b="1" dirty="0" smtClean="0"/>
              <a:t>•  Saling berkaitan satu sama lain; </a:t>
            </a:r>
          </a:p>
          <a:p>
            <a:pPr marL="173038" indent="-173038"/>
            <a:r>
              <a:rPr lang="en-US" b="1" dirty="0" smtClean="0"/>
              <a:t>•  Terpadu, selaras, serasi, seimbang.</a:t>
            </a:r>
            <a:endParaRPr lang="en-US" b="1" dirty="0"/>
          </a:p>
        </p:txBody>
      </p:sp>
      <p:sp>
        <p:nvSpPr>
          <p:cNvPr id="13" name="Rectangle 12"/>
          <p:cNvSpPr/>
          <p:nvPr/>
        </p:nvSpPr>
        <p:spPr>
          <a:xfrm>
            <a:off x="1023910" y="1571612"/>
            <a:ext cx="1214446" cy="800219"/>
          </a:xfrm>
          <a:prstGeom prst="rect">
            <a:avLst/>
          </a:prstGeom>
        </p:spPr>
        <p:txBody>
          <a:bodyPr wrap="square">
            <a:spAutoFit/>
          </a:bodyPr>
          <a:lstStyle/>
          <a:p>
            <a:r>
              <a:rPr lang="en-US"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t>   </a:t>
            </a:r>
            <a:r>
              <a:rPr lang="en-US" sz="2800" b="1" spc="50" dirty="0" smtClean="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rPr>
              <a:t>NILAI</a:t>
            </a:r>
            <a:endParaRPr lang="en-US" sz="2800" b="1" spc="50" dirty="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endParaRPr>
          </a:p>
        </p:txBody>
      </p:sp>
      <p:sp>
        <p:nvSpPr>
          <p:cNvPr id="14" name="Rectangle 13"/>
          <p:cNvSpPr/>
          <p:nvPr/>
        </p:nvSpPr>
        <p:spPr>
          <a:xfrm>
            <a:off x="738158" y="4357694"/>
            <a:ext cx="1928826" cy="477054"/>
          </a:xfrm>
          <a:prstGeom prst="rect">
            <a:avLst/>
          </a:prstGeom>
        </p:spPr>
        <p:txBody>
          <a:bodyPr wrap="square">
            <a:spAutoFit/>
          </a:bodyPr>
          <a:lstStyle/>
          <a:p>
            <a:r>
              <a:rPr lang="en-US" sz="2400" b="1" spc="50" dirty="0" smtClean="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latin typeface="Calibri" pitchFamily="34" charset="0"/>
              </a:rPr>
              <a:t>  </a:t>
            </a:r>
            <a:r>
              <a:rPr lang="en-US" sz="2500" b="1" spc="50" dirty="0" smtClean="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latin typeface="Calibri" pitchFamily="34" charset="0"/>
              </a:rPr>
              <a:t>TATA NILAI</a:t>
            </a:r>
            <a:endParaRPr lang="en-US" sz="2500" b="1" spc="50" dirty="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latin typeface="Calibri" pitchFamily="34" charset="0"/>
            </a:endParaRPr>
          </a:p>
        </p:txBody>
      </p:sp>
      <p:sp>
        <p:nvSpPr>
          <p:cNvPr id="19" name="Right Arrow 18"/>
          <p:cNvSpPr/>
          <p:nvPr/>
        </p:nvSpPr>
        <p:spPr>
          <a:xfrm>
            <a:off x="2952736" y="1857364"/>
            <a:ext cx="714380" cy="42862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Right Arrow 19"/>
          <p:cNvSpPr/>
          <p:nvPr/>
        </p:nvSpPr>
        <p:spPr>
          <a:xfrm>
            <a:off x="2952736" y="4643446"/>
            <a:ext cx="714380" cy="42862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cSld>
  <p:clrMapOvr>
    <a:masterClrMapping/>
  </p:clrMapOvr>
  <p:transition>
    <p:wheel spokes="1"/>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pattFill prst="pct40">
          <a:fgClr>
            <a:schemeClr val="accent1"/>
          </a:fgClr>
          <a:bgClr>
            <a:schemeClr val="bg1"/>
          </a:bgClr>
        </a:pattFill>
        <a:effectLst/>
      </p:bgPr>
    </p:bg>
    <p:spTree>
      <p:nvGrpSpPr>
        <p:cNvPr id="1" name=""/>
        <p:cNvGrpSpPr/>
        <p:nvPr/>
      </p:nvGrpSpPr>
      <p:grpSpPr>
        <a:xfrm>
          <a:off x="0" y="0"/>
          <a:ext cx="0" cy="0"/>
          <a:chOff x="0" y="0"/>
          <a:chExt cx="0" cy="0"/>
        </a:xfrm>
      </p:grpSpPr>
      <p:sp>
        <p:nvSpPr>
          <p:cNvPr id="4" name="Rounded Rectangle 3"/>
          <p:cNvSpPr/>
          <p:nvPr/>
        </p:nvSpPr>
        <p:spPr>
          <a:xfrm>
            <a:off x="595282" y="1643050"/>
            <a:ext cx="8643998" cy="3929090"/>
          </a:xfrm>
          <a:prstGeom prst="roundRect">
            <a:avLst/>
          </a:prstGeom>
          <a:blipFill>
            <a:blip r:embed="rId3"/>
            <a:tile tx="0" ty="0" sx="100000" sy="100000" flip="none" algn="tl"/>
          </a:bli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Content Placeholder 2"/>
          <p:cNvSpPr>
            <a:spLocks noGrp="1"/>
          </p:cNvSpPr>
          <p:nvPr>
            <p:ph idx="1"/>
          </p:nvPr>
        </p:nvSpPr>
        <p:spPr>
          <a:xfrm>
            <a:off x="544514" y="260352"/>
            <a:ext cx="8866187" cy="612775"/>
          </a:xfrm>
        </p:spPr>
        <p:txBody>
          <a:bodyPr>
            <a:normAutofit fontScale="85000" lnSpcReduction="20000"/>
          </a:bodyPr>
          <a:lstStyle/>
          <a:p>
            <a:pPr marL="0" indent="0" algn="ctr" eaLnBrk="1" fontAlgn="auto" hangingPunct="1">
              <a:spcAft>
                <a:spcPts val="0"/>
              </a:spcAft>
              <a:buNone/>
              <a:defRPr/>
            </a:pPr>
            <a:r>
              <a:rPr lang="en-US" sz="3600" dirty="0" smtClean="0"/>
              <a:t>	</a:t>
            </a:r>
            <a:r>
              <a:rPr lang="en-US" sz="4800" b="1" u="sng" dirty="0" smtClean="0">
                <a:latin typeface="Cambria" pitchFamily="18" charset="0"/>
              </a:rPr>
              <a:t>TATA NILAI BUDAYA</a:t>
            </a:r>
            <a:endParaRPr lang="id-ID" sz="4800" b="1" u="sng" dirty="0">
              <a:latin typeface="Cambria" pitchFamily="18" charset="0"/>
            </a:endParaRPr>
          </a:p>
        </p:txBody>
      </p:sp>
      <p:sp>
        <p:nvSpPr>
          <p:cNvPr id="10242" name="Title 1"/>
          <p:cNvSpPr>
            <a:spLocks noGrp="1"/>
          </p:cNvSpPr>
          <p:nvPr>
            <p:ph type="title"/>
          </p:nvPr>
        </p:nvSpPr>
        <p:spPr>
          <a:xfrm>
            <a:off x="544515" y="1428735"/>
            <a:ext cx="8480451" cy="4214843"/>
          </a:xfrm>
        </p:spPr>
        <p:txBody>
          <a:bodyPr>
            <a:normAutofit/>
          </a:bodyPr>
          <a:lstStyle/>
          <a:p>
            <a:pPr marL="630238" algn="ctr" eaLnBrk="1" hangingPunct="1"/>
            <a:r>
              <a:rPr lang="sv-SE" sz="2400" b="1" u="sng" dirty="0" smtClean="0">
                <a:latin typeface="Arial" pitchFamily="34" charset="0"/>
                <a:cs typeface="Arial" pitchFamily="34" charset="0"/>
              </a:rPr>
              <a:t>MAKSUD</a:t>
            </a:r>
            <a:r>
              <a:rPr lang="sv-SE" sz="2400" dirty="0" smtClean="0">
                <a:latin typeface="Arial" pitchFamily="34" charset="0"/>
                <a:cs typeface="Arial" pitchFamily="34" charset="0"/>
              </a:rPr>
              <a:t/>
            </a:r>
            <a:br>
              <a:rPr lang="sv-SE" sz="2400" dirty="0" smtClean="0">
                <a:latin typeface="Arial" pitchFamily="34" charset="0"/>
                <a:cs typeface="Arial" pitchFamily="34" charset="0"/>
              </a:rPr>
            </a:br>
            <a:r>
              <a:rPr lang="sv-SE" sz="2400" dirty="0" smtClean="0">
                <a:latin typeface="Arial" pitchFamily="34" charset="0"/>
                <a:cs typeface="Arial" pitchFamily="34" charset="0"/>
              </a:rPr>
              <a:t>•  MELESTARIKAN NILAI-NILAI BUDAYA JAWA DALAM   SETIAP   ASPEK KEHIDUPAN BERMASYARAKAT</a:t>
            </a:r>
            <a:br>
              <a:rPr lang="sv-SE" sz="2400" dirty="0" smtClean="0">
                <a:latin typeface="Arial" pitchFamily="34" charset="0"/>
                <a:cs typeface="Arial" pitchFamily="34" charset="0"/>
              </a:rPr>
            </a:br>
            <a:r>
              <a:rPr lang="sv-SE" sz="2400" dirty="0" smtClean="0">
                <a:latin typeface="Arial" pitchFamily="34" charset="0"/>
                <a:cs typeface="Arial" pitchFamily="34" charset="0"/>
              </a:rPr>
              <a:t/>
            </a:r>
            <a:br>
              <a:rPr lang="sv-SE" sz="2400" dirty="0" smtClean="0">
                <a:latin typeface="Arial" pitchFamily="34" charset="0"/>
                <a:cs typeface="Arial" pitchFamily="34" charset="0"/>
              </a:rPr>
            </a:br>
            <a:r>
              <a:rPr lang="sv-SE" sz="2400" b="1" u="sng" dirty="0" smtClean="0">
                <a:latin typeface="Arial" pitchFamily="34" charset="0"/>
                <a:cs typeface="Arial" pitchFamily="34" charset="0"/>
              </a:rPr>
              <a:t>TUJUAN</a:t>
            </a:r>
            <a:r>
              <a:rPr lang="sv-SE" sz="2400" dirty="0" smtClean="0">
                <a:latin typeface="Arial" pitchFamily="34" charset="0"/>
                <a:cs typeface="Arial" pitchFamily="34" charset="0"/>
              </a:rPr>
              <a:t/>
            </a:r>
            <a:br>
              <a:rPr lang="sv-SE" sz="2400" dirty="0" smtClean="0">
                <a:latin typeface="Arial" pitchFamily="34" charset="0"/>
                <a:cs typeface="Arial" pitchFamily="34" charset="0"/>
              </a:rPr>
            </a:br>
            <a:r>
              <a:rPr lang="en-US" sz="2400" dirty="0" smtClean="0">
                <a:latin typeface="Arial" pitchFamily="34" charset="0"/>
                <a:cs typeface="Arial" pitchFamily="34" charset="0"/>
              </a:rPr>
              <a:t>•  Pedoman dalam bertingkah laku dan melaksanakan   pembangunan daerah </a:t>
            </a:r>
            <a:br>
              <a:rPr lang="en-US" sz="2400" dirty="0" smtClean="0">
                <a:latin typeface="Arial" pitchFamily="34" charset="0"/>
                <a:cs typeface="Arial" pitchFamily="34" charset="0"/>
              </a:rPr>
            </a:br>
            <a:r>
              <a:rPr lang="en-US" sz="2400" dirty="0" smtClean="0">
                <a:latin typeface="Arial" pitchFamily="34" charset="0"/>
                <a:cs typeface="Arial" pitchFamily="34" charset="0"/>
              </a:rPr>
              <a:t>•  Pedoman bagi Pemda untuk melaksanakan tusi </a:t>
            </a:r>
            <a:br>
              <a:rPr lang="en-US" sz="2400" dirty="0" smtClean="0">
                <a:latin typeface="Arial" pitchFamily="34" charset="0"/>
                <a:cs typeface="Arial" pitchFamily="34" charset="0"/>
              </a:rPr>
            </a:br>
            <a:r>
              <a:rPr lang="en-US" sz="2400" dirty="0" smtClean="0">
                <a:latin typeface="Arial" pitchFamily="34" charset="0"/>
                <a:cs typeface="Arial" pitchFamily="34" charset="0"/>
              </a:rPr>
              <a:t>•  Acuan pembentukan produk hukum daerah</a:t>
            </a:r>
            <a:endParaRPr lang="id-ID" sz="2400" dirty="0" smtClean="0">
              <a:latin typeface="Arial" pitchFamily="34" charset="0"/>
              <a:cs typeface="Arial" pitchFamily="34" charset="0"/>
            </a:endParaRPr>
          </a:p>
        </p:txBody>
      </p:sp>
    </p:spTree>
  </p:cSld>
  <p:clrMapOvr>
    <a:masterClrMapping/>
  </p:clrMapOvr>
  <p:transition>
    <p:zoom/>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a:blip r:embed="rId3"/>
          <a:tile tx="0" ty="0" sx="100000" sy="100000" flip="none" algn="tl"/>
        </a:blipFill>
        <a:effectLst/>
      </p:bgPr>
    </p:bg>
    <p:spTree>
      <p:nvGrpSpPr>
        <p:cNvPr id="1" name=""/>
        <p:cNvGrpSpPr/>
        <p:nvPr/>
      </p:nvGrpSpPr>
      <p:grpSpPr>
        <a:xfrm>
          <a:off x="0" y="0"/>
          <a:ext cx="0" cy="0"/>
          <a:chOff x="0" y="0"/>
          <a:chExt cx="0" cy="0"/>
        </a:xfrm>
      </p:grpSpPr>
      <p:sp>
        <p:nvSpPr>
          <p:cNvPr id="5" name="Double Brace 4"/>
          <p:cNvSpPr/>
          <p:nvPr/>
        </p:nvSpPr>
        <p:spPr>
          <a:xfrm>
            <a:off x="0" y="0"/>
            <a:ext cx="9906000" cy="6072206"/>
          </a:xfrm>
          <a:prstGeom prst="bracePair">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path path="circle">
              <a:fillToRect l="50000" t="50000" r="50000" b="50000"/>
            </a:path>
            <a:tileRect/>
          </a:gradFill>
          <a:effectLst>
            <a:glow rad="228600">
              <a:schemeClr val="accent1">
                <a:satMod val="175000"/>
                <a:alpha val="40000"/>
              </a:schemeClr>
            </a:glow>
          </a:effec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600" dirty="0"/>
          </a:p>
        </p:txBody>
      </p:sp>
      <p:sp>
        <p:nvSpPr>
          <p:cNvPr id="2" name="Title 1"/>
          <p:cNvSpPr>
            <a:spLocks noGrp="1"/>
          </p:cNvSpPr>
          <p:nvPr>
            <p:ph type="title"/>
          </p:nvPr>
        </p:nvSpPr>
        <p:spPr>
          <a:xfrm>
            <a:off x="738158" y="571480"/>
            <a:ext cx="8501122" cy="5286412"/>
          </a:xfrm>
        </p:spPr>
        <p:txBody>
          <a:bodyPr>
            <a:noAutofit/>
          </a:bodyPr>
          <a:lstStyle/>
          <a:p>
            <a:pPr algn="ctr">
              <a:defRPr/>
            </a:pPr>
            <a:r>
              <a:rPr lang="en-US" sz="4000" dirty="0" smtClean="0">
                <a:latin typeface="Calibri" pitchFamily="34" charset="0"/>
              </a:rPr>
              <a:t>TATA NILAI BUDAYA  </a:t>
            </a:r>
            <a:r>
              <a:rPr lang="en-US" sz="2600" dirty="0" smtClean="0">
                <a:latin typeface="Calibri" pitchFamily="34" charset="0"/>
              </a:rPr>
              <a:t/>
            </a:r>
            <a:br>
              <a:rPr lang="en-US" sz="2600" dirty="0" smtClean="0">
                <a:latin typeface="Calibri" pitchFamily="34" charset="0"/>
              </a:rPr>
            </a:br>
            <a:r>
              <a:rPr lang="en-US" sz="3200" dirty="0" smtClean="0">
                <a:latin typeface="Calibri" pitchFamily="34" charset="0"/>
              </a:rPr>
              <a:t>Tata nilai Budaya Sleman tetap tidak terlepas dari nilai budaya Yogyakarta, sebut saja tata nilai itu, di antaranya Sumbu Filosofi </a:t>
            </a:r>
            <a:r>
              <a:rPr lang="en-US" sz="3200" i="1" dirty="0" smtClean="0">
                <a:latin typeface="Calibri" pitchFamily="34" charset="0"/>
              </a:rPr>
              <a:t>“Sangkan Paraning Dumadi”, </a:t>
            </a:r>
            <a:r>
              <a:rPr lang="en-US" sz="3200" dirty="0" smtClean="0">
                <a:latin typeface="Calibri" pitchFamily="34" charset="0"/>
              </a:rPr>
              <a:t>yang digambarkan wujud bangunan Panggung Krapyak–Kraton Yogyakarta—Tugu Golong Gilig (Pal Putih). Juga filosofi lain, seperti </a:t>
            </a:r>
            <a:r>
              <a:rPr lang="en-US" sz="3200" i="1" dirty="0" smtClean="0">
                <a:latin typeface="Calibri" pitchFamily="34" charset="0"/>
              </a:rPr>
              <a:t>Hamemayu Hayuning Bawana, Manunggaling Kawula Gusti, Nyawiji, Greget, Sengguh, Ora Mingkuh.</a:t>
            </a:r>
            <a:r>
              <a:rPr lang="en-US" sz="2600" dirty="0" smtClean="0">
                <a:latin typeface="Calibri" pitchFamily="34" charset="0"/>
              </a:rPr>
              <a:t/>
            </a:r>
            <a:br>
              <a:rPr lang="en-US" sz="2600" dirty="0" smtClean="0">
                <a:latin typeface="Calibri" pitchFamily="34" charset="0"/>
              </a:rPr>
            </a:br>
            <a:r>
              <a:rPr lang="en-US" sz="2600" dirty="0" smtClean="0">
                <a:latin typeface="Calibri" pitchFamily="34" charset="0"/>
              </a:rPr>
              <a:t> </a:t>
            </a:r>
            <a:br>
              <a:rPr lang="en-US" sz="2600" dirty="0" smtClean="0">
                <a:latin typeface="Calibri" pitchFamily="34" charset="0"/>
              </a:rPr>
            </a:br>
            <a:r>
              <a:rPr lang="id-ID" sz="2600" dirty="0" smtClean="0">
                <a:solidFill>
                  <a:schemeClr val="accent1">
                    <a:tint val="88000"/>
                    <a:satMod val="150000"/>
                  </a:schemeClr>
                </a:solidFill>
                <a:latin typeface="Calibri" pitchFamily="34" charset="0"/>
              </a:rPr>
              <a:t/>
            </a:r>
            <a:br>
              <a:rPr lang="id-ID" sz="2600" dirty="0" smtClean="0">
                <a:solidFill>
                  <a:schemeClr val="accent1">
                    <a:tint val="88000"/>
                    <a:satMod val="150000"/>
                  </a:schemeClr>
                </a:solidFill>
                <a:latin typeface="Calibri" pitchFamily="34" charset="0"/>
              </a:rPr>
            </a:br>
            <a:endParaRPr lang="id-ID" sz="2600" dirty="0">
              <a:solidFill>
                <a:schemeClr val="accent1">
                  <a:tint val="88000"/>
                  <a:satMod val="150000"/>
                </a:schemeClr>
              </a:solidFill>
              <a:latin typeface="Calibri" pitchFamily="34" charset="0"/>
            </a:endParaRPr>
          </a:p>
        </p:txBody>
      </p:sp>
    </p:spTree>
  </p:cSld>
  <p:clrMapOvr>
    <a:masterClrMapping/>
  </p:clrMapOvr>
  <p:transition>
    <p:zoom/>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4" name="Rounded Rectangle 3"/>
          <p:cNvSpPr/>
          <p:nvPr/>
        </p:nvSpPr>
        <p:spPr>
          <a:xfrm>
            <a:off x="380968" y="1214422"/>
            <a:ext cx="9072626" cy="4786346"/>
          </a:xfrm>
          <a:prstGeom prst="roundRect">
            <a:avLst/>
          </a:prstGeom>
          <a:blipFill>
            <a:blip r:embed="rId3"/>
            <a:tile tx="0" ty="0" sx="100000" sy="100000" flip="none" algn="tl"/>
          </a:bli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195" name="Content Placeholder 2"/>
          <p:cNvSpPr>
            <a:spLocks noGrp="1"/>
          </p:cNvSpPr>
          <p:nvPr>
            <p:ph idx="1"/>
          </p:nvPr>
        </p:nvSpPr>
        <p:spPr>
          <a:xfrm>
            <a:off x="544514" y="285731"/>
            <a:ext cx="8866187" cy="785817"/>
          </a:xfrm>
          <a:solidFill>
            <a:schemeClr val="bg2">
              <a:lumMod val="90000"/>
            </a:schemeClr>
          </a:solidFill>
        </p:spPr>
        <p:style>
          <a:lnRef idx="2">
            <a:schemeClr val="accent2"/>
          </a:lnRef>
          <a:fillRef idx="1">
            <a:schemeClr val="lt1"/>
          </a:fillRef>
          <a:effectRef idx="0">
            <a:schemeClr val="accent2"/>
          </a:effectRef>
          <a:fontRef idx="minor">
            <a:schemeClr val="dk1"/>
          </a:fontRef>
        </p:style>
        <p:txBody>
          <a:bodyPr>
            <a:normAutofit/>
          </a:bodyPr>
          <a:lstStyle/>
          <a:p>
            <a:pPr marL="0" indent="0" algn="ctr" eaLnBrk="1" hangingPunct="1">
              <a:buFont typeface="Arial" pitchFamily="34" charset="0"/>
              <a:buNone/>
            </a:pPr>
            <a:r>
              <a:rPr lang="en-US" sz="2800" b="1" u="sng" dirty="0" smtClean="0">
                <a:latin typeface="Calibri" pitchFamily="34" charset="0"/>
              </a:rPr>
              <a:t>TATA NILAI  BUDAYA  KABUPATEN  SLEMAN</a:t>
            </a:r>
            <a:endParaRPr lang="id-ID" sz="2800" b="1" u="sng" dirty="0" smtClean="0">
              <a:latin typeface="Calibri" pitchFamily="34" charset="0"/>
            </a:endParaRPr>
          </a:p>
        </p:txBody>
      </p:sp>
      <p:sp>
        <p:nvSpPr>
          <p:cNvPr id="2" name="Title 1"/>
          <p:cNvSpPr>
            <a:spLocks noGrp="1"/>
          </p:cNvSpPr>
          <p:nvPr>
            <p:ph type="title"/>
          </p:nvPr>
        </p:nvSpPr>
        <p:spPr>
          <a:xfrm>
            <a:off x="809596" y="1357298"/>
            <a:ext cx="8286808" cy="4572032"/>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0" scaled="1"/>
            <a:tileRect/>
          </a:gradFill>
          <a:effectLst>
            <a:glow rad="228600">
              <a:schemeClr val="accent2">
                <a:satMod val="175000"/>
                <a:alpha val="40000"/>
              </a:schemeClr>
            </a:glow>
          </a:effectLst>
        </p:spPr>
        <p:txBody>
          <a:bodyPr>
            <a:noAutofit/>
          </a:bodyPr>
          <a:lstStyle/>
          <a:p>
            <a:pPr indent="361950"/>
            <a:r>
              <a:rPr lang="en-US" sz="2000" dirty="0" smtClean="0">
                <a:effectLst/>
                <a:latin typeface="Calibri" pitchFamily="34" charset="0"/>
              </a:rPr>
              <a:t>Perlindungan dan Pengembangan Tata Nilai Budaya Sleman yang tertuang pada Peraturan Bupati Sleman Nomor 40 Tahun 2019,  sudah dan dalam proses dibumikan Tata Nilai Budaya Sleman kepada segenap masyarakat Sleman:</a:t>
            </a:r>
            <a:r>
              <a:rPr lang="en-US" sz="2000" dirty="0" smtClean="0">
                <a:latin typeface="Calibri" pitchFamily="34" charset="0"/>
              </a:rPr>
              <a:t/>
            </a:r>
            <a:br>
              <a:rPr lang="en-US" sz="2000" dirty="0" smtClean="0">
                <a:latin typeface="Calibri" pitchFamily="34" charset="0"/>
              </a:rPr>
            </a:br>
            <a:r>
              <a:rPr lang="en-US" sz="2000" dirty="0" smtClean="0">
                <a:latin typeface="Calibri" pitchFamily="34" charset="0"/>
              </a:rPr>
              <a:t/>
            </a:r>
            <a:br>
              <a:rPr lang="en-US" sz="2000" dirty="0" smtClean="0">
                <a:latin typeface="Calibri" pitchFamily="34" charset="0"/>
              </a:rPr>
            </a:br>
            <a:r>
              <a:rPr lang="en-US" sz="2000" dirty="0" smtClean="0">
                <a:latin typeface="Calibri" pitchFamily="34" charset="0"/>
              </a:rPr>
              <a:t>1.   Tata Nilai Ketuhanan (</a:t>
            </a:r>
            <a:r>
              <a:rPr lang="en-US" sz="2000" i="1" dirty="0" smtClean="0">
                <a:latin typeface="Calibri" pitchFamily="34" charset="0"/>
              </a:rPr>
              <a:t>Narima Ing Pandum, Ngundhuh Wohing Pakarti,</a:t>
            </a:r>
            <a:br>
              <a:rPr lang="en-US" sz="2000" i="1" dirty="0" smtClean="0">
                <a:latin typeface="Calibri" pitchFamily="34" charset="0"/>
              </a:rPr>
            </a:br>
            <a:r>
              <a:rPr lang="en-US" sz="2000" i="1" dirty="0" smtClean="0">
                <a:latin typeface="Calibri" pitchFamily="34" charset="0"/>
              </a:rPr>
              <a:t>       Sabar, Sumarah </a:t>
            </a:r>
            <a:r>
              <a:rPr lang="en-US" sz="2000" dirty="0" smtClean="0">
                <a:latin typeface="Calibri" pitchFamily="34" charset="0"/>
              </a:rPr>
              <a:t>dan</a:t>
            </a:r>
            <a:r>
              <a:rPr lang="en-US" sz="2000" i="1" dirty="0" smtClean="0">
                <a:latin typeface="Calibri" pitchFamily="34" charset="0"/>
              </a:rPr>
              <a:t> Sumeleh</a:t>
            </a:r>
            <a:r>
              <a:rPr lang="en-US" sz="2000" dirty="0" smtClean="0">
                <a:latin typeface="Calibri" pitchFamily="34" charset="0"/>
              </a:rPr>
              <a:t>).</a:t>
            </a:r>
            <a:br>
              <a:rPr lang="en-US" sz="2000" dirty="0" smtClean="0">
                <a:latin typeface="Calibri" pitchFamily="34" charset="0"/>
              </a:rPr>
            </a:br>
            <a:r>
              <a:rPr lang="en-US" sz="2000" dirty="0" smtClean="0">
                <a:latin typeface="Calibri" pitchFamily="34" charset="0"/>
              </a:rPr>
              <a:t>2.   Tata Nilai Kepemimpinan (</a:t>
            </a:r>
            <a:r>
              <a:rPr lang="en-US" sz="2000" i="1" dirty="0" smtClean="0">
                <a:latin typeface="Calibri" pitchFamily="34" charset="0"/>
              </a:rPr>
              <a:t>Adil, Manjing Ajur-ajer, Mrantasi, Mumpuni,</a:t>
            </a:r>
            <a:br>
              <a:rPr lang="en-US" sz="2000" i="1" dirty="0" smtClean="0">
                <a:latin typeface="Calibri" pitchFamily="34" charset="0"/>
              </a:rPr>
            </a:br>
            <a:r>
              <a:rPr lang="en-US" sz="2000" i="1" dirty="0" smtClean="0">
                <a:latin typeface="Calibri" pitchFamily="34" charset="0"/>
              </a:rPr>
              <a:t>       Ngayomi, Panutan, Prasaja, Sembada, Setya, Tinarbuka, Waskitha,</a:t>
            </a:r>
            <a:br>
              <a:rPr lang="en-US" sz="2000" i="1" dirty="0" smtClean="0">
                <a:latin typeface="Calibri" pitchFamily="34" charset="0"/>
              </a:rPr>
            </a:br>
            <a:r>
              <a:rPr lang="en-US" sz="2000" i="1" dirty="0" smtClean="0">
                <a:latin typeface="Calibri" pitchFamily="34" charset="0"/>
              </a:rPr>
              <a:t>       Welas Asih, </a:t>
            </a:r>
            <a:r>
              <a:rPr lang="en-US" sz="2000" dirty="0" smtClean="0">
                <a:latin typeface="Calibri" pitchFamily="34" charset="0"/>
              </a:rPr>
              <a:t>dan</a:t>
            </a:r>
            <a:r>
              <a:rPr lang="en-US" sz="2000" i="1" dirty="0" smtClean="0">
                <a:latin typeface="Calibri" pitchFamily="34" charset="0"/>
              </a:rPr>
              <a:t> Wicaksana</a:t>
            </a:r>
            <a:r>
              <a:rPr lang="en-US" sz="2000" dirty="0" smtClean="0">
                <a:latin typeface="Calibri" pitchFamily="34" charset="0"/>
              </a:rPr>
              <a:t>). </a:t>
            </a:r>
            <a:br>
              <a:rPr lang="en-US" sz="2000" dirty="0" smtClean="0">
                <a:latin typeface="Calibri" pitchFamily="34" charset="0"/>
              </a:rPr>
            </a:br>
            <a:r>
              <a:rPr lang="en-US" sz="2000" dirty="0" smtClean="0">
                <a:latin typeface="Calibri" pitchFamily="34" charset="0"/>
              </a:rPr>
              <a:t>3.   Tata Nilai Kemasyarakatan (</a:t>
            </a:r>
            <a:r>
              <a:rPr lang="en-US" sz="2000" i="1" dirty="0" smtClean="0">
                <a:latin typeface="Calibri" pitchFamily="34" charset="0"/>
              </a:rPr>
              <a:t>Gotong Royong, Guyub Rukun, Lila Legawa, </a:t>
            </a:r>
            <a:br>
              <a:rPr lang="en-US" sz="2000" i="1" dirty="0" smtClean="0">
                <a:latin typeface="Calibri" pitchFamily="34" charset="0"/>
              </a:rPr>
            </a:br>
            <a:r>
              <a:rPr lang="en-US" sz="2000" i="1" dirty="0" smtClean="0">
                <a:latin typeface="Calibri" pitchFamily="34" charset="0"/>
              </a:rPr>
              <a:t>      Tangguh, Tanggon, Tatag, Teteg, dan Tutug, Tembayatan, </a:t>
            </a:r>
            <a:r>
              <a:rPr lang="en-US" sz="2000" dirty="0" smtClean="0">
                <a:latin typeface="Calibri" pitchFamily="34" charset="0"/>
              </a:rPr>
              <a:t>dan </a:t>
            </a:r>
            <a:r>
              <a:rPr lang="en-US" sz="2000" i="1" dirty="0" smtClean="0">
                <a:latin typeface="Calibri" pitchFamily="34" charset="0"/>
              </a:rPr>
              <a:t>Tepa </a:t>
            </a:r>
            <a:br>
              <a:rPr lang="en-US" sz="2000" i="1" dirty="0" smtClean="0">
                <a:latin typeface="Calibri" pitchFamily="34" charset="0"/>
              </a:rPr>
            </a:br>
            <a:r>
              <a:rPr lang="en-US" sz="2000" i="1" dirty="0" smtClean="0">
                <a:latin typeface="Calibri" pitchFamily="34" charset="0"/>
              </a:rPr>
              <a:t>       Salira</a:t>
            </a:r>
            <a:r>
              <a:rPr lang="en-US" sz="2000" dirty="0" smtClean="0">
                <a:latin typeface="Calibri" pitchFamily="34" charset="0"/>
              </a:rPr>
              <a:t>). </a:t>
            </a:r>
            <a:br>
              <a:rPr lang="en-US" sz="2000" dirty="0" smtClean="0">
                <a:latin typeface="Calibri" pitchFamily="34" charset="0"/>
              </a:rPr>
            </a:br>
            <a:r>
              <a:rPr lang="en-US" sz="2000" dirty="0" smtClean="0">
                <a:latin typeface="Calibri" pitchFamily="34" charset="0"/>
              </a:rPr>
              <a:t>4.   Tata Nilai Kealaman (</a:t>
            </a:r>
            <a:r>
              <a:rPr lang="en-US" sz="2000" i="1" dirty="0" smtClean="0">
                <a:latin typeface="Calibri" pitchFamily="34" charset="0"/>
              </a:rPr>
              <a:t>Nilai Merti </a:t>
            </a:r>
            <a:r>
              <a:rPr lang="en-US" sz="2000" dirty="0" smtClean="0">
                <a:latin typeface="Calibri" pitchFamily="34" charset="0"/>
              </a:rPr>
              <a:t>dan/atau Bersih</a:t>
            </a:r>
            <a:r>
              <a:rPr lang="en-US" sz="2000" i="1" dirty="0" smtClean="0">
                <a:latin typeface="Calibri" pitchFamily="34" charset="0"/>
              </a:rPr>
              <a:t>).</a:t>
            </a:r>
            <a:endParaRPr lang="en-US" sz="2000" dirty="0">
              <a:latin typeface="Calibri" pitchFamily="34" charset="0"/>
            </a:endParaRPr>
          </a:p>
        </p:txBody>
      </p:sp>
    </p:spTree>
  </p:cSld>
  <p:clrMapOvr>
    <a:masterClrMapping/>
  </p:clrMapOvr>
  <p:transition>
    <p:zoom/>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graphicFrame>
        <p:nvGraphicFramePr>
          <p:cNvPr id="13" name="Table 12"/>
          <p:cNvGraphicFramePr>
            <a:graphicFrameLocks noGrp="1"/>
          </p:cNvGraphicFramePr>
          <p:nvPr/>
        </p:nvGraphicFramePr>
        <p:xfrm>
          <a:off x="452408" y="1227666"/>
          <a:ext cx="8858311" cy="426720"/>
        </p:xfrm>
        <a:graphic>
          <a:graphicData uri="http://schemas.openxmlformats.org/drawingml/2006/table">
            <a:tbl>
              <a:tblPr firstRow="1" bandRow="1">
                <a:tableStyleId>{5C22544A-7EE6-4342-B048-85BDC9FD1C3A}</a:tableStyleId>
              </a:tblPr>
              <a:tblGrid>
                <a:gridCol w="2160562"/>
                <a:gridCol w="2304602"/>
                <a:gridCol w="2321444"/>
                <a:gridCol w="2071703"/>
              </a:tblGrid>
              <a:tr h="370840">
                <a:tc>
                  <a:txBody>
                    <a:bodyPr/>
                    <a:lstStyle/>
                    <a:p>
                      <a:r>
                        <a:rPr lang="en-US" dirty="0" smtClean="0"/>
                        <a:t> </a:t>
                      </a:r>
                      <a:r>
                        <a:rPr lang="en-US" sz="2200" dirty="0" smtClean="0">
                          <a:solidFill>
                            <a:schemeClr val="tx1"/>
                          </a:solidFill>
                        </a:rPr>
                        <a:t>A.</a:t>
                      </a:r>
                      <a:r>
                        <a:rPr lang="en-US" sz="2200" baseline="0" dirty="0" smtClean="0">
                          <a:solidFill>
                            <a:schemeClr val="tx1"/>
                          </a:solidFill>
                        </a:rPr>
                        <a:t> Ketuhanan</a:t>
                      </a:r>
                      <a:endParaRPr lang="en-US" dirty="0"/>
                    </a:p>
                  </a:txBody>
                  <a:tcPr>
                    <a:solidFill>
                      <a:schemeClr val="bg1">
                        <a:lumMod val="95000"/>
                      </a:schemeClr>
                    </a:solidFill>
                  </a:tcPr>
                </a:tc>
                <a:tc>
                  <a:txBody>
                    <a:bodyPr/>
                    <a:lstStyle/>
                    <a:p>
                      <a:r>
                        <a:rPr lang="en-US" sz="2000" dirty="0" smtClean="0">
                          <a:solidFill>
                            <a:schemeClr val="tx1"/>
                          </a:solidFill>
                        </a:rPr>
                        <a:t>B.K</a:t>
                      </a:r>
                      <a:r>
                        <a:rPr lang="en-US" sz="2000" baseline="0" dirty="0" smtClean="0">
                          <a:solidFill>
                            <a:schemeClr val="tx1"/>
                          </a:solidFill>
                        </a:rPr>
                        <a:t>epemimpinan</a:t>
                      </a:r>
                      <a:endParaRPr lang="en-US" sz="2000" dirty="0">
                        <a:solidFill>
                          <a:schemeClr val="tx1"/>
                        </a:solidFill>
                      </a:endParaRPr>
                    </a:p>
                  </a:txBody>
                  <a:tcPr>
                    <a:solidFill>
                      <a:schemeClr val="bg2">
                        <a:lumMod val="90000"/>
                      </a:schemeClr>
                    </a:solidFill>
                  </a:tcPr>
                </a:tc>
                <a:tc>
                  <a:txBody>
                    <a:bodyPr/>
                    <a:lstStyle/>
                    <a:p>
                      <a:r>
                        <a:rPr lang="en-US" sz="1800" dirty="0" smtClean="0">
                          <a:solidFill>
                            <a:schemeClr val="tx1"/>
                          </a:solidFill>
                        </a:rPr>
                        <a:t>C.</a:t>
                      </a:r>
                      <a:r>
                        <a:rPr lang="en-US" sz="1800" baseline="0" dirty="0" smtClean="0">
                          <a:solidFill>
                            <a:schemeClr val="tx1"/>
                          </a:solidFill>
                        </a:rPr>
                        <a:t>Kemasyarakatan</a:t>
                      </a:r>
                      <a:endParaRPr lang="en-US" sz="1800" dirty="0"/>
                    </a:p>
                  </a:txBody>
                  <a:tcPr>
                    <a:solidFill>
                      <a:srgbClr val="00B0F0"/>
                    </a:solidFill>
                  </a:tcPr>
                </a:tc>
                <a:tc>
                  <a:txBody>
                    <a:bodyPr/>
                    <a:lstStyle/>
                    <a:p>
                      <a:r>
                        <a:rPr lang="en-US" dirty="0" smtClean="0">
                          <a:solidFill>
                            <a:schemeClr val="bg1"/>
                          </a:solidFill>
                        </a:rPr>
                        <a:t>  </a:t>
                      </a:r>
                      <a:r>
                        <a:rPr lang="en-US" sz="2200" dirty="0" smtClean="0">
                          <a:solidFill>
                            <a:schemeClr val="bg1"/>
                          </a:solidFill>
                        </a:rPr>
                        <a:t>D.</a:t>
                      </a:r>
                      <a:r>
                        <a:rPr lang="en-US" sz="2200" baseline="0" dirty="0" smtClean="0">
                          <a:solidFill>
                            <a:schemeClr val="bg1"/>
                          </a:solidFill>
                        </a:rPr>
                        <a:t> Kealaman</a:t>
                      </a:r>
                      <a:endParaRPr lang="en-US" sz="2200" dirty="0">
                        <a:solidFill>
                          <a:schemeClr val="bg1"/>
                        </a:solidFill>
                      </a:endParaRPr>
                    </a:p>
                  </a:txBody>
                  <a:tcPr>
                    <a:solidFill>
                      <a:srgbClr val="0070C0"/>
                    </a:solidFill>
                  </a:tcPr>
                </a:tc>
              </a:tr>
            </a:tbl>
          </a:graphicData>
        </a:graphic>
      </p:graphicFrame>
      <p:graphicFrame>
        <p:nvGraphicFramePr>
          <p:cNvPr id="14" name="Content Placeholder 13"/>
          <p:cNvGraphicFramePr>
            <a:graphicFrameLocks noGrp="1"/>
          </p:cNvGraphicFramePr>
          <p:nvPr>
            <p:ph idx="1"/>
          </p:nvPr>
        </p:nvGraphicFramePr>
        <p:xfrm>
          <a:off x="523844" y="1714488"/>
          <a:ext cx="8786874" cy="4071966"/>
        </p:xfrm>
        <a:graphic>
          <a:graphicData uri="http://schemas.openxmlformats.org/drawingml/2006/table">
            <a:tbl>
              <a:tblPr firstRow="1" bandRow="1">
                <a:tableStyleId>{5C22544A-7EE6-4342-B048-85BDC9FD1C3A}</a:tableStyleId>
              </a:tblPr>
              <a:tblGrid>
                <a:gridCol w="2125857"/>
                <a:gridCol w="2267580"/>
                <a:gridCol w="2393173"/>
                <a:gridCol w="2000264"/>
              </a:tblGrid>
              <a:tr h="4071966">
                <a:tc>
                  <a:txBody>
                    <a:bodyPr/>
                    <a:lstStyle/>
                    <a:p>
                      <a:pPr marL="173038" indent="-173038">
                        <a:buFont typeface="Arial" charset="0"/>
                        <a:buChar char="•"/>
                      </a:pPr>
                      <a:r>
                        <a:rPr lang="en-US" sz="1600" dirty="0" smtClean="0">
                          <a:solidFill>
                            <a:schemeClr val="tx1"/>
                          </a:solidFill>
                          <a:latin typeface="Arial Black" pitchFamily="34" charset="0"/>
                        </a:rPr>
                        <a:t>Narima ing   pandum</a:t>
                      </a:r>
                    </a:p>
                    <a:p>
                      <a:pPr marL="173038" indent="-173038">
                        <a:buFont typeface="Arial" charset="0"/>
                        <a:buChar char="•"/>
                      </a:pPr>
                      <a:r>
                        <a:rPr lang="en-US" sz="1600" dirty="0" smtClean="0">
                          <a:solidFill>
                            <a:schemeClr val="tx1"/>
                          </a:solidFill>
                          <a:latin typeface="Arial Black" pitchFamily="34" charset="0"/>
                        </a:rPr>
                        <a:t>Ngundhuh wohing   pakarti</a:t>
                      </a:r>
                    </a:p>
                    <a:p>
                      <a:pPr marL="173038" indent="-173038">
                        <a:buFont typeface="Arial" charset="0"/>
                        <a:buChar char="•"/>
                      </a:pPr>
                      <a:r>
                        <a:rPr lang="en-US" sz="1600" dirty="0" smtClean="0">
                          <a:solidFill>
                            <a:schemeClr val="tx1"/>
                          </a:solidFill>
                          <a:latin typeface="Arial Black" pitchFamily="34" charset="0"/>
                        </a:rPr>
                        <a:t>Sabar</a:t>
                      </a:r>
                    </a:p>
                    <a:p>
                      <a:pPr marL="173038" indent="-173038">
                        <a:buFont typeface="Arial" charset="0"/>
                        <a:buChar char="•"/>
                      </a:pPr>
                      <a:r>
                        <a:rPr lang="en-US" sz="1600" dirty="0" smtClean="0">
                          <a:solidFill>
                            <a:schemeClr val="tx1"/>
                          </a:solidFill>
                          <a:latin typeface="Arial Black" pitchFamily="34" charset="0"/>
                        </a:rPr>
                        <a:t>Sumarah</a:t>
                      </a:r>
                    </a:p>
                    <a:p>
                      <a:pPr marL="173038" indent="-173038">
                        <a:buFont typeface="Arial" charset="0"/>
                        <a:buChar char="•"/>
                      </a:pPr>
                      <a:r>
                        <a:rPr lang="en-US" sz="1600" dirty="0" smtClean="0">
                          <a:solidFill>
                            <a:schemeClr val="tx1"/>
                          </a:solidFill>
                          <a:latin typeface="Arial Black" pitchFamily="34" charset="0"/>
                        </a:rPr>
                        <a:t>Sumeleh</a:t>
                      </a:r>
                    </a:p>
                    <a:p>
                      <a:pPr>
                        <a:buFont typeface="Arial" charset="0"/>
                        <a:buChar char="•"/>
                      </a:pPr>
                      <a:endParaRPr lang="en-US" sz="1600" dirty="0">
                        <a:solidFill>
                          <a:schemeClr val="tx1"/>
                        </a:solidFill>
                        <a:latin typeface="Arial Black" pitchFamily="34" charset="0"/>
                      </a:endParaRPr>
                    </a:p>
                  </a:txBody>
                  <a:tcPr>
                    <a:solidFill>
                      <a:schemeClr val="bg2"/>
                    </a:solidFill>
                  </a:tcPr>
                </a:tc>
                <a:tc>
                  <a:txBody>
                    <a:bodyPr/>
                    <a:lstStyle/>
                    <a:p>
                      <a:pPr marL="173038" indent="-173038">
                        <a:buFont typeface="Arial" charset="0"/>
                        <a:buChar char="•"/>
                      </a:pPr>
                      <a:r>
                        <a:rPr lang="en-US" baseline="0" dirty="0" smtClean="0">
                          <a:solidFill>
                            <a:schemeClr val="tx1"/>
                          </a:solidFill>
                          <a:latin typeface="Arial Black" pitchFamily="34" charset="0"/>
                        </a:rPr>
                        <a:t>  Adil</a:t>
                      </a:r>
                    </a:p>
                    <a:p>
                      <a:pPr marL="361950" indent="-361950">
                        <a:buFont typeface="Arial" charset="0"/>
                        <a:buChar char="•"/>
                      </a:pPr>
                      <a:r>
                        <a:rPr lang="en-US" baseline="0" dirty="0" smtClean="0">
                          <a:solidFill>
                            <a:schemeClr val="tx1"/>
                          </a:solidFill>
                          <a:latin typeface="Arial Black" pitchFamily="34" charset="0"/>
                        </a:rPr>
                        <a:t>Manjing Ajur        Ajer</a:t>
                      </a:r>
                    </a:p>
                    <a:p>
                      <a:pPr marL="173038" indent="-173038">
                        <a:buFont typeface="Arial" charset="0"/>
                        <a:buChar char="•"/>
                      </a:pPr>
                      <a:r>
                        <a:rPr lang="en-US" baseline="0" dirty="0" smtClean="0">
                          <a:solidFill>
                            <a:schemeClr val="tx1"/>
                          </a:solidFill>
                          <a:latin typeface="Arial Black" pitchFamily="34" charset="0"/>
                        </a:rPr>
                        <a:t>  Mrantasi</a:t>
                      </a:r>
                    </a:p>
                    <a:p>
                      <a:pPr marL="173038" indent="-173038">
                        <a:buFont typeface="Arial" charset="0"/>
                        <a:buChar char="•"/>
                      </a:pPr>
                      <a:r>
                        <a:rPr lang="en-US" baseline="0" dirty="0" smtClean="0">
                          <a:solidFill>
                            <a:schemeClr val="tx1"/>
                          </a:solidFill>
                          <a:latin typeface="Arial Black" pitchFamily="34" charset="0"/>
                        </a:rPr>
                        <a:t>  Mumpuni</a:t>
                      </a:r>
                    </a:p>
                    <a:p>
                      <a:pPr marL="173038" indent="-173038">
                        <a:buFont typeface="Arial" charset="0"/>
                        <a:buChar char="•"/>
                      </a:pPr>
                      <a:r>
                        <a:rPr lang="en-US" baseline="0" dirty="0" smtClean="0">
                          <a:solidFill>
                            <a:schemeClr val="tx1"/>
                          </a:solidFill>
                          <a:latin typeface="Arial Black" pitchFamily="34" charset="0"/>
                        </a:rPr>
                        <a:t>  Ngayomi</a:t>
                      </a:r>
                    </a:p>
                    <a:p>
                      <a:pPr marL="173038" indent="-173038">
                        <a:buFont typeface="Arial" charset="0"/>
                        <a:buChar char="•"/>
                      </a:pPr>
                      <a:r>
                        <a:rPr lang="en-US" baseline="0" dirty="0" smtClean="0">
                          <a:solidFill>
                            <a:schemeClr val="tx1"/>
                          </a:solidFill>
                          <a:latin typeface="Arial Black" pitchFamily="34" charset="0"/>
                        </a:rPr>
                        <a:t>  Panutan</a:t>
                      </a:r>
                    </a:p>
                    <a:p>
                      <a:pPr marL="173038" indent="-173038">
                        <a:buFont typeface="Arial" charset="0"/>
                        <a:buChar char="•"/>
                      </a:pPr>
                      <a:r>
                        <a:rPr lang="en-US" baseline="0" dirty="0" smtClean="0">
                          <a:solidFill>
                            <a:schemeClr val="tx1"/>
                          </a:solidFill>
                          <a:latin typeface="Arial Black" pitchFamily="34" charset="0"/>
                        </a:rPr>
                        <a:t>  Prasaja</a:t>
                      </a:r>
                    </a:p>
                    <a:p>
                      <a:pPr marL="173038" indent="-173038">
                        <a:buFont typeface="Arial" charset="0"/>
                        <a:buChar char="•"/>
                      </a:pPr>
                      <a:r>
                        <a:rPr lang="en-US" baseline="0" dirty="0" smtClean="0">
                          <a:solidFill>
                            <a:schemeClr val="tx1"/>
                          </a:solidFill>
                          <a:latin typeface="Arial Black" pitchFamily="34" charset="0"/>
                        </a:rPr>
                        <a:t>  Sembada</a:t>
                      </a:r>
                    </a:p>
                    <a:p>
                      <a:pPr marL="173038" indent="-173038">
                        <a:buFont typeface="Arial" charset="0"/>
                        <a:buChar char="•"/>
                      </a:pPr>
                      <a:r>
                        <a:rPr lang="en-US" baseline="0" dirty="0" smtClean="0">
                          <a:solidFill>
                            <a:schemeClr val="tx1"/>
                          </a:solidFill>
                          <a:latin typeface="Arial Black" pitchFamily="34" charset="0"/>
                        </a:rPr>
                        <a:t>  Setya</a:t>
                      </a:r>
                    </a:p>
                    <a:p>
                      <a:pPr marL="173038" indent="-173038">
                        <a:buFont typeface="Arial" charset="0"/>
                        <a:buChar char="•"/>
                      </a:pPr>
                      <a:r>
                        <a:rPr lang="en-US" baseline="0" dirty="0" smtClean="0">
                          <a:solidFill>
                            <a:schemeClr val="tx1"/>
                          </a:solidFill>
                          <a:latin typeface="Arial Black" pitchFamily="34" charset="0"/>
                        </a:rPr>
                        <a:t>  Tinarbuka</a:t>
                      </a:r>
                    </a:p>
                    <a:p>
                      <a:pPr marL="173038" indent="-173038">
                        <a:buFont typeface="Arial" charset="0"/>
                        <a:buChar char="•"/>
                      </a:pPr>
                      <a:r>
                        <a:rPr lang="en-US" baseline="0" dirty="0" smtClean="0">
                          <a:solidFill>
                            <a:schemeClr val="tx1"/>
                          </a:solidFill>
                          <a:latin typeface="Arial Black" pitchFamily="34" charset="0"/>
                        </a:rPr>
                        <a:t>  Waskitha</a:t>
                      </a:r>
                    </a:p>
                    <a:p>
                      <a:pPr marL="173038" indent="-173038">
                        <a:buFont typeface="Arial" charset="0"/>
                        <a:buChar char="•"/>
                      </a:pPr>
                      <a:r>
                        <a:rPr lang="en-US" baseline="0" dirty="0" smtClean="0">
                          <a:solidFill>
                            <a:schemeClr val="tx1"/>
                          </a:solidFill>
                          <a:latin typeface="Arial Black" pitchFamily="34" charset="0"/>
                        </a:rPr>
                        <a:t>  Welas Asih</a:t>
                      </a:r>
                    </a:p>
                    <a:p>
                      <a:pPr marL="173038" indent="-173038">
                        <a:buFont typeface="Arial" charset="0"/>
                        <a:buChar char="•"/>
                      </a:pPr>
                      <a:r>
                        <a:rPr lang="en-US" baseline="0" dirty="0" smtClean="0">
                          <a:solidFill>
                            <a:schemeClr val="tx1"/>
                          </a:solidFill>
                          <a:latin typeface="Arial Black" pitchFamily="34" charset="0"/>
                        </a:rPr>
                        <a:t>  Wicaksana</a:t>
                      </a:r>
                      <a:endParaRPr lang="en-US" dirty="0">
                        <a:solidFill>
                          <a:schemeClr val="tx1"/>
                        </a:solidFill>
                        <a:latin typeface="Arial Black" pitchFamily="34" charset="0"/>
                      </a:endParaRPr>
                    </a:p>
                  </a:txBody>
                  <a:tcPr>
                    <a:solidFill>
                      <a:schemeClr val="bg2">
                        <a:lumMod val="90000"/>
                      </a:schemeClr>
                    </a:solidFill>
                  </a:tcPr>
                </a:tc>
                <a:tc>
                  <a:txBody>
                    <a:bodyPr/>
                    <a:lstStyle/>
                    <a:p>
                      <a:pPr marL="268288" indent="-268288">
                        <a:buFont typeface="Arial" charset="0"/>
                        <a:buChar char="•"/>
                      </a:pPr>
                      <a:r>
                        <a:rPr lang="en-US" baseline="0" dirty="0" smtClean="0">
                          <a:solidFill>
                            <a:schemeClr val="tx1"/>
                          </a:solidFill>
                          <a:latin typeface="Arial Black" pitchFamily="34" charset="0"/>
                        </a:rPr>
                        <a:t>Gotong Royong</a:t>
                      </a:r>
                    </a:p>
                    <a:p>
                      <a:pPr marL="268288" indent="-268288">
                        <a:buFont typeface="Arial" charset="0"/>
                        <a:buChar char="•"/>
                      </a:pPr>
                      <a:r>
                        <a:rPr lang="en-US" baseline="0" dirty="0" smtClean="0">
                          <a:solidFill>
                            <a:schemeClr val="tx1"/>
                          </a:solidFill>
                          <a:latin typeface="Arial Black" pitchFamily="34" charset="0"/>
                        </a:rPr>
                        <a:t>Guyub Rukun</a:t>
                      </a:r>
                    </a:p>
                    <a:p>
                      <a:pPr marL="268288" indent="-268288">
                        <a:buFont typeface="Arial" charset="0"/>
                        <a:buChar char="•"/>
                      </a:pPr>
                      <a:r>
                        <a:rPr lang="en-US" baseline="0" dirty="0" smtClean="0">
                          <a:solidFill>
                            <a:schemeClr val="tx1"/>
                          </a:solidFill>
                          <a:latin typeface="Arial Black" pitchFamily="34" charset="0"/>
                        </a:rPr>
                        <a:t>Lila Legawa</a:t>
                      </a:r>
                    </a:p>
                    <a:p>
                      <a:pPr marL="268288" indent="-268288">
                        <a:buFont typeface="Arial" charset="0"/>
                        <a:buChar char="•"/>
                      </a:pPr>
                      <a:r>
                        <a:rPr lang="en-US" baseline="0" dirty="0" smtClean="0">
                          <a:solidFill>
                            <a:schemeClr val="tx1"/>
                          </a:solidFill>
                          <a:latin typeface="Arial Black" pitchFamily="34" charset="0"/>
                        </a:rPr>
                        <a:t>Tangguh, Tanggon, Tatag, Teteg, Tutug</a:t>
                      </a:r>
                    </a:p>
                    <a:p>
                      <a:pPr marL="268288" indent="-268288">
                        <a:buFont typeface="Arial" charset="0"/>
                        <a:buChar char="•"/>
                      </a:pPr>
                      <a:r>
                        <a:rPr lang="en-US" baseline="0" dirty="0" smtClean="0">
                          <a:solidFill>
                            <a:schemeClr val="tx1"/>
                          </a:solidFill>
                          <a:latin typeface="Arial Black" pitchFamily="34" charset="0"/>
                        </a:rPr>
                        <a:t>Tembayatan</a:t>
                      </a:r>
                    </a:p>
                    <a:p>
                      <a:pPr marL="268288" indent="-268288">
                        <a:buFont typeface="Arial" charset="0"/>
                        <a:buChar char="•"/>
                      </a:pPr>
                      <a:r>
                        <a:rPr lang="en-US" baseline="0" dirty="0" smtClean="0">
                          <a:solidFill>
                            <a:schemeClr val="tx1"/>
                          </a:solidFill>
                          <a:latin typeface="Arial Black" pitchFamily="34" charset="0"/>
                        </a:rPr>
                        <a:t>Tepa Selira</a:t>
                      </a:r>
                      <a:endParaRPr lang="en-US" dirty="0">
                        <a:solidFill>
                          <a:schemeClr val="tx1"/>
                        </a:solidFill>
                        <a:latin typeface="Arial Black" pitchFamily="34" charset="0"/>
                      </a:endParaRPr>
                    </a:p>
                  </a:txBody>
                  <a:tcPr>
                    <a:solidFill>
                      <a:srgbClr val="00B050"/>
                    </a:solidFill>
                  </a:tcPr>
                </a:tc>
                <a:tc>
                  <a:txBody>
                    <a:bodyPr/>
                    <a:lstStyle/>
                    <a:p>
                      <a:pPr>
                        <a:buFont typeface="Arial" charset="0"/>
                        <a:buChar char="•"/>
                      </a:pPr>
                      <a:r>
                        <a:rPr lang="en-US" dirty="0" smtClean="0">
                          <a:solidFill>
                            <a:schemeClr val="bg1"/>
                          </a:solidFill>
                          <a:latin typeface="Arial Black" pitchFamily="34" charset="0"/>
                        </a:rPr>
                        <a:t>  Merti</a:t>
                      </a:r>
                    </a:p>
                    <a:p>
                      <a:pPr>
                        <a:buFont typeface="Arial" charset="0"/>
                        <a:buChar char="•"/>
                      </a:pPr>
                      <a:r>
                        <a:rPr lang="en-US" dirty="0" smtClean="0">
                          <a:solidFill>
                            <a:schemeClr val="bg1"/>
                          </a:solidFill>
                          <a:latin typeface="Arial Black" pitchFamily="34" charset="0"/>
                        </a:rPr>
                        <a:t>  Bersih</a:t>
                      </a:r>
                    </a:p>
                  </a:txBody>
                  <a:tcPr>
                    <a:solidFill>
                      <a:srgbClr val="008000"/>
                    </a:solidFill>
                  </a:tcPr>
                </a:tc>
              </a:tr>
            </a:tbl>
          </a:graphicData>
        </a:graphic>
      </p:graphicFrame>
      <p:sp>
        <p:nvSpPr>
          <p:cNvPr id="2" name="Title 1"/>
          <p:cNvSpPr>
            <a:spLocks noGrp="1"/>
          </p:cNvSpPr>
          <p:nvPr>
            <p:ph type="title"/>
          </p:nvPr>
        </p:nvSpPr>
        <p:spPr>
          <a:xfrm>
            <a:off x="495300" y="274638"/>
            <a:ext cx="8915400" cy="796908"/>
          </a:xfrm>
        </p:spPr>
        <p:txBody>
          <a:bodyPr>
            <a:normAutofit/>
          </a:bodyPr>
          <a:lstStyle/>
          <a:p>
            <a:pPr algn="ctr"/>
            <a:r>
              <a:rPr lang="en-US" sz="3600" b="1" dirty="0" smtClean="0">
                <a:solidFill>
                  <a:srgbClr val="008000"/>
                </a:solidFill>
                <a:latin typeface="Calibri" pitchFamily="34" charset="0"/>
              </a:rPr>
              <a:t>TATA NILAI BUDAYA KABUPATEN SLEMAN</a:t>
            </a:r>
            <a:endParaRPr lang="en-US" sz="3600" b="1" dirty="0">
              <a:solidFill>
                <a:srgbClr val="008000"/>
              </a:solidFill>
              <a:latin typeface="Calibri" pitchFamily="34" charset="0"/>
            </a:endParaRPr>
          </a:p>
        </p:txBody>
      </p:sp>
    </p:spTree>
  </p:cSld>
  <p:clrMapOvr>
    <a:masterClrMapping/>
  </p:clrMapOvr>
  <p:transition>
    <p:zoom/>
  </p:transition>
</p:sld>
</file>

<file path=ppt/slides/slide9.xml><?xml version="1.0" encoding="utf-8"?>
<p:sld xmlns:a="http://schemas.openxmlformats.org/drawingml/2006/main" xmlns:r="http://schemas.openxmlformats.org/officeDocument/2006/relationships" xmlns:p="http://schemas.openxmlformats.org/presentationml/2006/main" showMasterPhAnim="0">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506882" name="AutoShape 2"/>
          <p:cNvSpPr>
            <a:spLocks noChangeArrowheads="1"/>
          </p:cNvSpPr>
          <p:nvPr/>
        </p:nvSpPr>
        <p:spPr bwMode="auto">
          <a:xfrm>
            <a:off x="809596" y="357166"/>
            <a:ext cx="7286676" cy="714380"/>
          </a:xfrm>
          <a:prstGeom prst="downArrowCallout">
            <a:avLst>
              <a:gd name="adj1" fmla="val 52321"/>
              <a:gd name="adj2" fmla="val 48148"/>
              <a:gd name="adj3" fmla="val 35032"/>
              <a:gd name="adj4" fmla="val 51852"/>
            </a:avLst>
          </a:prstGeom>
          <a:gradFill rotWithShape="1">
            <a:gsLst>
              <a:gs pos="0">
                <a:srgbClr val="00C2F0"/>
              </a:gs>
              <a:gs pos="50000">
                <a:schemeClr val="bg1"/>
              </a:gs>
              <a:gs pos="100000">
                <a:srgbClr val="00C2F0"/>
              </a:gs>
            </a:gsLst>
            <a:lin ang="5400000" scaled="1"/>
          </a:gradFill>
          <a:ln w="9525">
            <a:miter lim="800000"/>
            <a:headEnd/>
            <a:tailEnd/>
          </a:ln>
          <a:effectLst/>
          <a:scene3d>
            <a:camera prst="legacyObliqueTopRight"/>
            <a:lightRig rig="legacyFlat3" dir="b"/>
          </a:scene3d>
          <a:sp3d extrusionH="430200" prstMaterial="legacyMatte">
            <a:bevelT w="13500" h="13500" prst="angle"/>
            <a:bevelB w="13500" h="13500" prst="angle"/>
            <a:extrusionClr>
              <a:srgbClr val="00C2F0"/>
            </a:extrusionClr>
          </a:sp3d>
        </p:spPr>
        <p:txBody>
          <a:bodyPr wrap="none" anchor="ctr">
            <a:flatTx/>
          </a:bodyPr>
          <a:lstStyle/>
          <a:p>
            <a:pPr>
              <a:defRPr/>
            </a:pPr>
            <a:endParaRPr lang="en-US" dirty="0"/>
          </a:p>
        </p:txBody>
      </p:sp>
      <p:sp>
        <p:nvSpPr>
          <p:cNvPr id="12292" name="Text Box 7"/>
          <p:cNvSpPr txBox="1">
            <a:spLocks noChangeArrowheads="1"/>
          </p:cNvSpPr>
          <p:nvPr/>
        </p:nvSpPr>
        <p:spPr bwMode="auto">
          <a:xfrm>
            <a:off x="952472" y="357168"/>
            <a:ext cx="7215238" cy="461665"/>
          </a:xfrm>
          <a:prstGeom prst="rect">
            <a:avLst/>
          </a:prstGeom>
          <a:noFill/>
          <a:ln w="9525">
            <a:noFill/>
            <a:miter lim="800000"/>
            <a:headEnd/>
            <a:tailEnd/>
          </a:ln>
        </p:spPr>
        <p:txBody>
          <a:bodyPr wrap="square">
            <a:spAutoFit/>
          </a:bodyPr>
          <a:lstStyle/>
          <a:p>
            <a:pPr algn="ctr">
              <a:spcBef>
                <a:spcPct val="50000"/>
              </a:spcBef>
            </a:pPr>
            <a:r>
              <a:rPr lang="en-US" sz="2400" b="1" dirty="0" smtClean="0">
                <a:latin typeface="Arial Black" pitchFamily="34" charset="0"/>
              </a:rPr>
              <a:t>A.  KETUHANAN</a:t>
            </a:r>
            <a:endParaRPr lang="en-US" sz="2000" b="1" dirty="0">
              <a:latin typeface="Arial Black" pitchFamily="34" charset="0"/>
            </a:endParaRPr>
          </a:p>
        </p:txBody>
      </p:sp>
      <p:sp>
        <p:nvSpPr>
          <p:cNvPr id="10" name="AutoShape 2"/>
          <p:cNvSpPr>
            <a:spLocks noChangeArrowheads="1"/>
          </p:cNvSpPr>
          <p:nvPr/>
        </p:nvSpPr>
        <p:spPr bwMode="auto">
          <a:xfrm>
            <a:off x="2381232" y="1785926"/>
            <a:ext cx="4357718" cy="642942"/>
          </a:xfrm>
          <a:prstGeom prst="downArrowCallout">
            <a:avLst>
              <a:gd name="adj1" fmla="val 52321"/>
              <a:gd name="adj2" fmla="val 48148"/>
              <a:gd name="adj3" fmla="val 35032"/>
              <a:gd name="adj4" fmla="val 51852"/>
            </a:avLst>
          </a:prstGeom>
          <a:gradFill rotWithShape="1">
            <a:gsLst>
              <a:gs pos="0">
                <a:srgbClr val="00C2F0"/>
              </a:gs>
              <a:gs pos="50000">
                <a:schemeClr val="bg1"/>
              </a:gs>
              <a:gs pos="100000">
                <a:srgbClr val="00C2F0"/>
              </a:gs>
            </a:gsLst>
            <a:lin ang="5400000" scaled="1"/>
          </a:gradFill>
          <a:ln w="9525">
            <a:miter lim="800000"/>
            <a:headEnd/>
            <a:tailEnd/>
          </a:ln>
          <a:effectLst/>
          <a:scene3d>
            <a:camera prst="legacyObliqueTopRight"/>
            <a:lightRig rig="legacyFlat3" dir="b"/>
          </a:scene3d>
          <a:sp3d extrusionH="430200" prstMaterial="legacyMatte">
            <a:bevelT w="13500" h="13500" prst="angle"/>
            <a:bevelB w="13500" h="13500" prst="angle"/>
            <a:extrusionClr>
              <a:srgbClr val="00C2F0"/>
            </a:extrusionClr>
          </a:sp3d>
        </p:spPr>
        <p:txBody>
          <a:bodyPr wrap="none" anchor="ctr">
            <a:flatTx/>
          </a:bodyPr>
          <a:lstStyle/>
          <a:p>
            <a:pPr>
              <a:defRPr/>
            </a:pPr>
            <a:endParaRPr lang="en-US" dirty="0"/>
          </a:p>
        </p:txBody>
      </p:sp>
      <p:sp>
        <p:nvSpPr>
          <p:cNvPr id="9" name="Rectangle 8"/>
          <p:cNvSpPr/>
          <p:nvPr/>
        </p:nvSpPr>
        <p:spPr>
          <a:xfrm>
            <a:off x="2381232" y="1142984"/>
            <a:ext cx="4500594" cy="461665"/>
          </a:xfrm>
          <a:prstGeom prst="rect">
            <a:avLst/>
          </a:prstGeom>
          <a:solidFill>
            <a:schemeClr val="bg2">
              <a:lumMod val="50000"/>
            </a:schemeClr>
          </a:solidFill>
        </p:spPr>
        <p:txBody>
          <a:bodyPr wrap="square">
            <a:spAutoFit/>
          </a:bodyPr>
          <a:lstStyle/>
          <a:p>
            <a:pPr algn="ctr">
              <a:spcBef>
                <a:spcPts val="0"/>
              </a:spcBef>
              <a:spcAft>
                <a:spcPts val="0"/>
              </a:spcAft>
            </a:pPr>
            <a:r>
              <a:rPr lang="en-US" sz="2400" b="1" i="1" dirty="0" smtClean="0">
                <a:latin typeface="Calibri"/>
                <a:ea typeface="Calibri"/>
                <a:cs typeface="Times New Roman"/>
              </a:rPr>
              <a:t>Narima  ing Pandum</a:t>
            </a:r>
            <a:endParaRPr lang="en-US" sz="2400" b="1" dirty="0">
              <a:latin typeface="Calibri"/>
              <a:ea typeface="Calibri"/>
              <a:cs typeface="Times New Roman"/>
            </a:endParaRPr>
          </a:p>
        </p:txBody>
      </p:sp>
      <p:sp>
        <p:nvSpPr>
          <p:cNvPr id="12" name="Rounded Rectangle 11"/>
          <p:cNvSpPr/>
          <p:nvPr/>
        </p:nvSpPr>
        <p:spPr>
          <a:xfrm>
            <a:off x="1595414" y="2428868"/>
            <a:ext cx="6143668" cy="1428760"/>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spcBef>
                <a:spcPts val="0"/>
              </a:spcBef>
              <a:spcAft>
                <a:spcPts val="0"/>
              </a:spcAft>
            </a:pPr>
            <a:r>
              <a:rPr lang="en-US" b="1" i="1" dirty="0" smtClean="0">
                <a:solidFill>
                  <a:schemeClr val="tx1"/>
                </a:solidFill>
                <a:ea typeface="Calibri"/>
                <a:cs typeface="Times New Roman"/>
              </a:rPr>
              <a:t>Narima ing pandum</a:t>
            </a:r>
            <a:r>
              <a:rPr lang="en-US" b="1" dirty="0" smtClean="0">
                <a:solidFill>
                  <a:schemeClr val="tx1"/>
                </a:solidFill>
                <a:ea typeface="Calibri"/>
                <a:cs typeface="Times New Roman"/>
              </a:rPr>
              <a:t>    berarti menerima apa adanya yang diberikan Tuhan.  Menerima dengan ikhlas atas takdirnya, tapi  tetap wajib ikhtiyar. </a:t>
            </a:r>
          </a:p>
          <a:p>
            <a:pPr algn="ctr">
              <a:spcBef>
                <a:spcPts val="0"/>
              </a:spcBef>
              <a:spcAft>
                <a:spcPts val="0"/>
              </a:spcAft>
            </a:pPr>
            <a:r>
              <a:rPr lang="en-US" b="1" dirty="0" smtClean="0">
                <a:solidFill>
                  <a:schemeClr val="tx1"/>
                </a:solidFill>
                <a:ea typeface="Calibri"/>
                <a:cs typeface="Times New Roman"/>
              </a:rPr>
              <a:t>Selalu bersyukur atas rahmat dari Tuhan</a:t>
            </a:r>
            <a:endParaRPr lang="en-US" dirty="0">
              <a:solidFill>
                <a:schemeClr val="tx1"/>
              </a:solidFill>
            </a:endParaRPr>
          </a:p>
        </p:txBody>
      </p:sp>
      <p:sp>
        <p:nvSpPr>
          <p:cNvPr id="13" name="Rounded Rectangle 12"/>
          <p:cNvSpPr/>
          <p:nvPr/>
        </p:nvSpPr>
        <p:spPr>
          <a:xfrm>
            <a:off x="1166786" y="3929066"/>
            <a:ext cx="7286676" cy="2143140"/>
          </a:xfrm>
          <a:prstGeom prst="round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Rectangle 14"/>
          <p:cNvSpPr/>
          <p:nvPr/>
        </p:nvSpPr>
        <p:spPr>
          <a:xfrm>
            <a:off x="1309662" y="4000504"/>
            <a:ext cx="6858048" cy="1631216"/>
          </a:xfrm>
          <a:prstGeom prst="rect">
            <a:avLst/>
          </a:prstGeom>
        </p:spPr>
        <p:txBody>
          <a:bodyPr wrap="square">
            <a:spAutoFit/>
          </a:bodyPr>
          <a:lstStyle/>
          <a:p>
            <a:pPr algn="ctr">
              <a:spcBef>
                <a:spcPts val="0"/>
              </a:spcBef>
              <a:spcAft>
                <a:spcPts val="0"/>
              </a:spcAft>
            </a:pPr>
            <a:r>
              <a:rPr lang="en-US" dirty="0" smtClean="0">
                <a:latin typeface="Calibri"/>
                <a:ea typeface="Calibri"/>
                <a:cs typeface="Times New Roman"/>
              </a:rPr>
              <a:t>A</a:t>
            </a:r>
            <a:r>
              <a:rPr lang="en-US" sz="2000" b="1" dirty="0" smtClean="0">
                <a:latin typeface="Calibri"/>
                <a:ea typeface="Calibri"/>
                <a:cs typeface="Times New Roman"/>
              </a:rPr>
              <a:t>jaran Ki Ageng Wonolela  pada upacara Saparan (Ernawati, 2015) bahwa rejeki seseorang telah ditentukan oleh Allah, namun manusia harus berusaha. </a:t>
            </a:r>
          </a:p>
          <a:p>
            <a:pPr algn="ctr">
              <a:spcBef>
                <a:spcPts val="0"/>
              </a:spcBef>
              <a:spcAft>
                <a:spcPts val="0"/>
              </a:spcAft>
            </a:pPr>
            <a:r>
              <a:rPr lang="en-US" sz="2000" b="1" dirty="0" smtClean="0">
                <a:latin typeface="Calibri"/>
                <a:ea typeface="Calibri"/>
                <a:cs typeface="Times New Roman"/>
              </a:rPr>
              <a:t>Hal ini dilambangkan pada saat masyarakat berebut apem pada upacara Saparan Ki Ageng Wonolela.</a:t>
            </a:r>
            <a:endParaRPr lang="en-US" sz="2000" b="1" dirty="0">
              <a:latin typeface="Calibri"/>
              <a:ea typeface="Calibri"/>
              <a:cs typeface="Times New Roman"/>
            </a:endParaRPr>
          </a:p>
        </p:txBody>
      </p:sp>
    </p:spTree>
  </p:cSld>
  <p:clrMapOvr>
    <a:masterClrMapping/>
  </p:clrMapOvr>
  <p:transition spd="slow" advClick="0">
    <p:wheel spokes="8"/>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6666</TotalTime>
  <Words>2190</Words>
  <Application>Microsoft Office PowerPoint</Application>
  <PresentationFormat>A4 Paper (210x297 mm)</PresentationFormat>
  <Paragraphs>227</Paragraphs>
  <Slides>34</Slides>
  <Notes>5</Notes>
  <HiddenSlides>0</HiddenSlides>
  <MMClips>1</MMClips>
  <ScaleCrop>false</ScaleCrop>
  <HeadingPairs>
    <vt:vector size="6" baseType="variant">
      <vt:variant>
        <vt:lpstr>Fonts Used</vt:lpstr>
      </vt:variant>
      <vt:variant>
        <vt:i4>12</vt:i4>
      </vt:variant>
      <vt:variant>
        <vt:lpstr>Theme</vt:lpstr>
      </vt:variant>
      <vt:variant>
        <vt:i4>1</vt:i4>
      </vt:variant>
      <vt:variant>
        <vt:lpstr>Slide Titles</vt:lpstr>
      </vt:variant>
      <vt:variant>
        <vt:i4>34</vt:i4>
      </vt:variant>
    </vt:vector>
  </HeadingPairs>
  <TitlesOfParts>
    <vt:vector size="47" baseType="lpstr">
      <vt:lpstr>Arial</vt:lpstr>
      <vt:lpstr>Arial Black</vt:lpstr>
      <vt:lpstr>Arial Narrow</vt:lpstr>
      <vt:lpstr>Calibri</vt:lpstr>
      <vt:lpstr>Cambria</vt:lpstr>
      <vt:lpstr>Constantia</vt:lpstr>
      <vt:lpstr>Lucida Sans Unicode</vt:lpstr>
      <vt:lpstr>Monotype Corsiva</vt:lpstr>
      <vt:lpstr>Times New Roman</vt:lpstr>
      <vt:lpstr>Verdana</vt:lpstr>
      <vt:lpstr>Wingdings 2</vt:lpstr>
      <vt:lpstr>Wingdings 3</vt:lpstr>
      <vt:lpstr>Concourse</vt:lpstr>
      <vt:lpstr>PowerPoint Presentation</vt:lpstr>
      <vt:lpstr>PowerPoint Presentation</vt:lpstr>
      <vt:lpstr>Kebudayaan adalah semua kegiatan yang   berkaitan dengan cipta, rasa, karsa &amp; hasil karya melalui proses belajar yang mengakar di masyarakat  Sleman   Konsep ini menyangkut hampir seluruh kegiatan manusia di dalam keseharian kehidupannya.</vt:lpstr>
      <vt:lpstr>PowerPoint Presentation</vt:lpstr>
      <vt:lpstr>MAKSUD •  MELESTARIKAN NILAI-NILAI BUDAYA JAWA DALAM   SETIAP   ASPEK KEHIDUPAN BERMASYARAKAT  TUJUAN •  Pedoman dalam bertingkah laku dan melaksanakan   pembangunan daerah  •  Pedoman bagi Pemda untuk melaksanakan tusi  •  Acuan pembentukan produk hukum daerah</vt:lpstr>
      <vt:lpstr>TATA NILAI BUDAYA   Tata nilai Budaya Sleman tetap tidak terlepas dari nilai budaya Yogyakarta, sebut saja tata nilai itu, di antaranya Sumbu Filosofi “Sangkan Paraning Dumadi”, yang digambarkan wujud bangunan Panggung Krapyak–Kraton Yogyakarta—Tugu Golong Gilig (Pal Putih). Juga filosofi lain, seperti Hamemayu Hayuning Bawana, Manunggaling Kawula Gusti, Nyawiji, Greget, Sengguh, Ora Mingkuh.    </vt:lpstr>
      <vt:lpstr>Perlindungan dan Pengembangan Tata Nilai Budaya Sleman yang tertuang pada Peraturan Bupati Sleman Nomor 40 Tahun 2019,  sudah dan dalam proses dibumikan Tata Nilai Budaya Sleman kepada segenap masyarakat Sleman:  1.   Tata Nilai Ketuhanan (Narima Ing Pandum, Ngundhuh Wohing Pakarti,        Sabar, Sumarah dan Sumeleh). 2.   Tata Nilai Kepemimpinan (Adil, Manjing Ajur-ajer, Mrantasi, Mumpuni,        Ngayomi, Panutan, Prasaja, Sembada, Setya, Tinarbuka, Waskitha,        Welas Asih, dan Wicaksana).  3.   Tata Nilai Kemasyarakatan (Gotong Royong, Guyub Rukun, Lila Legawa,        Tangguh, Tanggon, Tatag, Teteg, dan Tutug, Tembayatan, dan Tepa         Salira).  4.   Tata Nilai Kealaman (Nilai Merti dan/atau Bersih).</vt:lpstr>
      <vt:lpstr>TATA NILAI BUDAYA KABUPATEN SLEMAN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OLEH : SADI MUTAKIR</dc:title>
  <dc:creator>Asus</dc:creator>
  <cp:lastModifiedBy>HP-PC</cp:lastModifiedBy>
  <cp:revision>650</cp:revision>
  <cp:lastPrinted>2018-05-16T09:09:09Z</cp:lastPrinted>
  <dcterms:created xsi:type="dcterms:W3CDTF">2014-08-27T10:36:50Z</dcterms:created>
  <dcterms:modified xsi:type="dcterms:W3CDTF">2020-09-27T13:49:04Z</dcterms:modified>
</cp:coreProperties>
</file>